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6" r:id="rId2"/>
    <p:sldId id="307" r:id="rId3"/>
    <p:sldId id="337" r:id="rId4"/>
    <p:sldId id="257" r:id="rId5"/>
    <p:sldId id="330" r:id="rId6"/>
    <p:sldId id="308" r:id="rId7"/>
    <p:sldId id="312" r:id="rId8"/>
    <p:sldId id="309" r:id="rId9"/>
    <p:sldId id="311" r:id="rId10"/>
    <p:sldId id="325" r:id="rId11"/>
    <p:sldId id="326" r:id="rId12"/>
    <p:sldId id="336" r:id="rId13"/>
    <p:sldId id="324" r:id="rId14"/>
    <p:sldId id="328" r:id="rId15"/>
    <p:sldId id="329" r:id="rId16"/>
    <p:sldId id="322" r:id="rId17"/>
    <p:sldId id="323" r:id="rId18"/>
    <p:sldId id="331" r:id="rId19"/>
    <p:sldId id="333" r:id="rId20"/>
    <p:sldId id="334" r:id="rId21"/>
    <p:sldId id="332" r:id="rId22"/>
    <p:sldId id="335" r:id="rId23"/>
    <p:sldId id="321" r:id="rId24"/>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Nilsson" initials="KN" lastIdx="1" clrIdx="0">
    <p:extLst>
      <p:ext uri="{19B8F6BF-5375-455C-9EA6-DF929625EA0E}">
        <p15:presenceInfo xmlns:p15="http://schemas.microsoft.com/office/powerpoint/2012/main" userId="S::kenneth.nilsson@ostersund.se::f442484d-8924-4a34-951a-9c626d0e08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5842" autoAdjust="0"/>
  </p:normalViewPr>
  <p:slideViewPr>
    <p:cSldViewPr>
      <p:cViewPr varScale="1">
        <p:scale>
          <a:sx n="82" d="100"/>
          <a:sy n="82" d="100"/>
        </p:scale>
        <p:origin x="149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96F2110-CC5E-4562-842C-3A496640FA92}" type="datetimeFigureOut">
              <a:rPr lang="sv-SE" smtClean="0"/>
              <a:t>2021-12-02</a:t>
            </a:fld>
            <a:endParaRPr lang="sv-SE"/>
          </a:p>
        </p:txBody>
      </p:sp>
      <p:sp>
        <p:nvSpPr>
          <p:cNvPr id="4" name="Platshållare för bildobjekt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028AD6-7CE3-48EE-A00F-B7CB8356FC5D}" type="slidenum">
              <a:rPr lang="sv-SE" smtClean="0"/>
              <a:t>‹#›</a:t>
            </a:fld>
            <a:endParaRPr lang="sv-SE"/>
          </a:p>
        </p:txBody>
      </p:sp>
    </p:spTree>
    <p:extLst>
      <p:ext uri="{BB962C8B-B14F-4D97-AF65-F5344CB8AC3E}">
        <p14:creationId xmlns:p14="http://schemas.microsoft.com/office/powerpoint/2010/main" val="185319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2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9pPr>
          </a:lstStyle>
          <a:p>
            <a:pPr>
              <a:spcBef>
                <a:spcPct val="0"/>
              </a:spcBef>
              <a:buClrTx/>
              <a:buFontTx/>
              <a:buNone/>
            </a:pPr>
            <a:fld id="{5B79252C-1AE5-49F2-A79B-F510AD5EEC02}" type="slidenum">
              <a:rPr lang="sv-SE" altLang="sv-SE" smtClean="0"/>
              <a:pPr>
                <a:spcBef>
                  <a:spcPct val="0"/>
                </a:spcBef>
                <a:buClrTx/>
                <a:buFontTx/>
                <a:buNone/>
              </a:pPr>
              <a:t>1</a:t>
            </a:fld>
            <a:endParaRPr lang="sv-SE" altLang="sv-SE"/>
          </a:p>
        </p:txBody>
      </p:sp>
      <p:sp>
        <p:nvSpPr>
          <p:cNvPr id="186371" name="Text Box 1"/>
          <p:cNvSpPr txBox="1">
            <a:spLocks noChangeArrowheads="1"/>
          </p:cNvSpPr>
          <p:nvPr/>
        </p:nvSpPr>
        <p:spPr bwMode="auto">
          <a:xfrm>
            <a:off x="3778060" y="10167911"/>
            <a:ext cx="2873277" cy="5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431" rIns="89622" bIns="4643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FC0A842-790F-4294-83D6-496918E760D2}" type="slidenum">
              <a:rPr lang="sv-SE" altLang="sv-SE" baseline="0">
                <a:latin typeface="Arial" panose="020B0604020202020204" pitchFamily="34" charset="0"/>
              </a:rPr>
              <a:pPr algn="r" eaLnBrk="1" hangingPunct="1">
                <a:spcBef>
                  <a:spcPct val="0"/>
                </a:spcBef>
                <a:buClrTx/>
                <a:buFontTx/>
                <a:buNone/>
              </a:pPr>
              <a:t>1</a:t>
            </a:fld>
            <a:endParaRPr lang="sv-SE" altLang="sv-SE" baseline="0">
              <a:latin typeface="Arial" panose="020B0604020202020204" pitchFamily="34" charset="0"/>
            </a:endParaRPr>
          </a:p>
        </p:txBody>
      </p:sp>
      <p:sp>
        <p:nvSpPr>
          <p:cNvPr id="186372" name="Rectangle 2"/>
          <p:cNvSpPr>
            <a:spLocks noGrp="1" noRot="1" noChangeAspect="1" noChangeArrowheads="1" noTextEdit="1"/>
          </p:cNvSpPr>
          <p:nvPr>
            <p:ph type="sldImg"/>
          </p:nvPr>
        </p:nvSpPr>
        <p:spPr>
          <a:xfrm>
            <a:off x="661988" y="803275"/>
            <a:ext cx="5353050" cy="4014788"/>
          </a:xfrm>
          <a:ln/>
        </p:spPr>
      </p:sp>
      <p:sp>
        <p:nvSpPr>
          <p:cNvPr id="203781" name="Text Box 3"/>
          <p:cNvSpPr>
            <a:spLocks noGrp="1" noChangeArrowheads="1"/>
          </p:cNvSpPr>
          <p:nvPr>
            <p:ph type="body" idx="1"/>
          </p:nvPr>
        </p:nvSpPr>
        <p:spPr>
          <a:xfrm>
            <a:off x="667179" y="5087402"/>
            <a:ext cx="5337434" cy="807401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Östersunds kommun är länets största arbetsgivare. Våra stora förvaltningar är större än de flesta företag i länet. </a:t>
            </a:r>
            <a:r>
              <a:rPr lang="sv-SE" dirty="0"/>
              <a:t>Kommunen omsätter cirka 4 miljarder kronor</a:t>
            </a:r>
            <a:r>
              <a:rPr lang="sv-SE" altLang="sv-SE" sz="1100" dirty="0">
                <a:latin typeface="Arial" pitchFamily="34" charset="0"/>
              </a:rPr>
              <a:t> och </a:t>
            </a:r>
            <a:r>
              <a:rPr lang="sv-SE" dirty="0"/>
              <a:t>har cirka 5 000 anställda</a:t>
            </a:r>
            <a:r>
              <a:rPr lang="sv-SE" altLang="sv-SE" sz="1100" dirty="0">
                <a:latin typeface="Arial" pitchFamily="34" charset="0"/>
              </a:rPr>
              <a:t>.</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Kommunen har fyra roller:</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samhällsbyggare</a:t>
            </a:r>
            <a:r>
              <a:rPr lang="sv-SE" altLang="sv-SE" sz="1100" dirty="0">
                <a:latin typeface="Arial" pitchFamily="34" charset="0"/>
              </a:rPr>
              <a:t> innebär att kommunen har som uppgift att vara koordinator och pådrivare för lokal och regional utveckling. I det ingår att verka för partnerskap med till exempel det lokala näringslivet, universitetet och den ideella sektorn. </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Rollen som god </a:t>
            </a:r>
            <a:r>
              <a:rPr lang="sv-SE" altLang="sv-SE" sz="1100" b="1" dirty="0">
                <a:latin typeface="Arial" pitchFamily="34" charset="0"/>
              </a:rPr>
              <a:t>arbetsgivare</a:t>
            </a:r>
            <a:r>
              <a:rPr lang="sv-SE" altLang="sv-SE" sz="1100" dirty="0">
                <a:latin typeface="Arial" pitchFamily="34" charset="0"/>
              </a:rPr>
              <a:t> innebär att kommunen strävar efter att vara en attraktiv arbetsgivare där medarbetarna trivs och upplever arbetsuppgifterna som meningsfulla.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myndighet</a:t>
            </a:r>
            <a:r>
              <a:rPr lang="sv-SE" altLang="sv-SE" sz="1100" dirty="0">
                <a:latin typeface="Arial" pitchFamily="34" charset="0"/>
              </a:rPr>
              <a:t> har kommunen till exempel vid tillståndsgivning och kontroll. Men också genom sitt ansvar för medborgarnas försörjning, till exempel vid arbetslöshet och social utslagning.</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Den mest omfattande rollen för kommunen är ändå den som </a:t>
            </a:r>
            <a:r>
              <a:rPr lang="sv-SE" altLang="sv-SE" sz="1100" b="1" dirty="0">
                <a:latin typeface="Arial" pitchFamily="34" charset="0"/>
              </a:rPr>
              <a:t>leverantör av god kommunal service</a:t>
            </a:r>
            <a:r>
              <a:rPr lang="sv-SE" altLang="sv-SE" sz="1100" dirty="0">
                <a:latin typeface="Arial" pitchFamily="34" charset="0"/>
              </a:rPr>
              <a:t>. Till exempel bra barnomsorg, skola, omsorg om de äldre och människor med behov av stöd.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Ett rikt kultur- och fritidsutbud, hög kvalitet på luft och vatten, goda förutsättningar för ett attraktivt boende, goda kommunikationer och en attraktiv samhällsmiljö.</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Kommunen som organisation bedrivs både i förvaltnings- och bolagsform. Kommundirektör är </a:t>
            </a:r>
            <a:r>
              <a:rPr lang="sv-SE" altLang="sv-SE" sz="1100" dirty="0">
                <a:latin typeface="Times New Roman" pitchFamily="18" charset="0"/>
              </a:rPr>
              <a:t>Anders Wennerberg</a:t>
            </a:r>
            <a:r>
              <a:rPr lang="sv-SE" altLang="sv-SE" sz="1050" dirty="0">
                <a:latin typeface="Arial" pitchFamily="34" charset="0"/>
              </a:rPr>
              <a:t>.</a:t>
            </a: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Foto: Sverker Berggren, Område Kommunikation, Östersunds kommun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Uppdaterad: 2016-12-01 Faktaansvarig: http://www.ostersund.se/kommun-och-politik/kommunfakta.html</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1" name="Rubrik 10"/>
          <p:cNvSpPr>
            <a:spLocks noGrp="1"/>
          </p:cNvSpPr>
          <p:nvPr>
            <p:ph type="title"/>
          </p:nvPr>
        </p:nvSpPr>
        <p:spPr>
          <a:xfrm>
            <a:off x="1547664" y="836712"/>
            <a:ext cx="6552729" cy="818257"/>
          </a:xfrm>
        </p:spPr>
        <p:txBody>
          <a:bodyPr/>
          <a:lstStyle/>
          <a:p>
            <a:r>
              <a:rPr lang="sv-SE"/>
              <a:t>Klicka här för att ändra mall för rubrikformat</a:t>
            </a:r>
            <a:endParaRPr lang="sv-SE" dirty="0"/>
          </a:p>
        </p:txBody>
      </p:sp>
      <p:sp>
        <p:nvSpPr>
          <p:cNvPr id="12" name="Platshållare för datum 11"/>
          <p:cNvSpPr>
            <a:spLocks noGrp="1"/>
          </p:cNvSpPr>
          <p:nvPr>
            <p:ph type="dt" sz="half" idx="10"/>
          </p:nvPr>
        </p:nvSpPr>
        <p:spPr/>
        <p:txBody>
          <a:bodyPr/>
          <a:lstStyle/>
          <a:p>
            <a:fld id="{EF0B4856-FC13-4E4B-8F32-84FDA82BA33E}" type="datetimeFigureOut">
              <a:rPr lang="sv-SE" smtClean="0"/>
              <a:t>2021-12-02</a:t>
            </a:fld>
            <a:endParaRPr lang="sv-SE"/>
          </a:p>
        </p:txBody>
      </p:sp>
      <p:sp>
        <p:nvSpPr>
          <p:cNvPr id="13" name="Platshållare för sidfot 12"/>
          <p:cNvSpPr>
            <a:spLocks noGrp="1"/>
          </p:cNvSpPr>
          <p:nvPr>
            <p:ph type="ftr" sz="quarter" idx="11"/>
          </p:nvPr>
        </p:nvSpPr>
        <p:spPr/>
        <p:txBody>
          <a:bodyPr/>
          <a:lstStyle/>
          <a:p>
            <a:endParaRPr lang="sv-SE"/>
          </a:p>
        </p:txBody>
      </p:sp>
      <p:sp>
        <p:nvSpPr>
          <p:cNvPr id="14" name="Platshållare för bildnummer 13"/>
          <p:cNvSpPr>
            <a:spLocks noGrp="1"/>
          </p:cNvSpPr>
          <p:nvPr>
            <p:ph type="sldNum" sz="quarter" idx="12"/>
          </p:nvPr>
        </p:nvSpPr>
        <p:spPr/>
        <p:txBody>
          <a:bodyPr/>
          <a:lstStyle/>
          <a:p>
            <a:fld id="{1F623111-C2C1-4DAD-AA42-DFB89DCC3E5B}" type="slidenum">
              <a:rPr lang="sv-SE" smtClean="0"/>
              <a:t>‹#›</a:t>
            </a:fld>
            <a:endParaRPr lang="sv-SE"/>
          </a:p>
        </p:txBody>
      </p:sp>
      <p:sp>
        <p:nvSpPr>
          <p:cNvPr id="24" name="Platshållare för text 23"/>
          <p:cNvSpPr>
            <a:spLocks noGrp="1"/>
          </p:cNvSpPr>
          <p:nvPr>
            <p:ph type="body" sz="quarter" idx="13"/>
          </p:nvPr>
        </p:nvSpPr>
        <p:spPr>
          <a:xfrm>
            <a:off x="1547665" y="1772817"/>
            <a:ext cx="6552728" cy="324036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26" name="Picture 8" descr="Stående bård  SV 2012-06-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6003"/>
            <a:ext cx="12334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descr="En bild som visar mat&#10;&#10;Automatiskt genererad beskrivning">
            <a:extLst>
              <a:ext uri="{FF2B5EF4-FFF2-40B4-BE49-F238E27FC236}">
                <a16:creationId xmlns:a16="http://schemas.microsoft.com/office/drawing/2014/main" id="{DDD34D23-DA2A-4F6C-BA8C-F362477C6C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32" y="138740"/>
            <a:ext cx="1187624" cy="982216"/>
          </a:xfrm>
          <a:prstGeom prst="rect">
            <a:avLst/>
          </a:prstGeom>
        </p:spPr>
      </p:pic>
    </p:spTree>
    <p:extLst>
      <p:ext uri="{BB962C8B-B14F-4D97-AF65-F5344CB8AC3E}">
        <p14:creationId xmlns:p14="http://schemas.microsoft.com/office/powerpoint/2010/main" val="144717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08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B4856-FC13-4E4B-8F32-84FDA82BA33E}" type="datetimeFigureOut">
              <a:rPr lang="sv-SE" smtClean="0"/>
              <a:t>2021-12-02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23111-C2C1-4DAD-AA42-DFB89DCC3E5B}" type="slidenum">
              <a:rPr lang="sv-SE" smtClean="0"/>
              <a:t>‹#›</a:t>
            </a:fld>
            <a:endParaRPr lang="sv-SE"/>
          </a:p>
        </p:txBody>
      </p:sp>
    </p:spTree>
    <p:extLst>
      <p:ext uri="{BB962C8B-B14F-4D97-AF65-F5344CB8AC3E}">
        <p14:creationId xmlns:p14="http://schemas.microsoft.com/office/powerpoint/2010/main" val="153888658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2800" b="1" kern="1200">
          <a:solidFill>
            <a:srgbClr val="00339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alter-ako.provisum.se/Inloggning.aspx" TargetMode="External"/><Relationship Id="rId2" Type="http://schemas.openxmlformats.org/officeDocument/2006/relationships/hyperlink" Target="http://www.ostersund.se/valter" TargetMode="Externa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ostersund.se/valter"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ostersund.se/valter" TargetMode="External"/><Relationship Id="rId2" Type="http://schemas.openxmlformats.org/officeDocument/2006/relationships/hyperlink" Target="http://www.ostersund.se/overformyndaren" TargetMode="External"/><Relationship Id="rId1" Type="http://schemas.openxmlformats.org/officeDocument/2006/relationships/slideLayout" Target="../slideLayouts/slideLayout1.xml"/><Relationship Id="rId4" Type="http://schemas.openxmlformats.org/officeDocument/2006/relationships/hyperlink" Target="https://valter-ako.provisum.se/Inloggning.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ostersund.se/overformyndaren" TargetMode="External"/><Relationship Id="rId2" Type="http://schemas.openxmlformats.org/officeDocument/2006/relationships/hyperlink" Target="https://eservice.ostersund.se/oversikt/getflowform/790/209" TargetMode="Externa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hyperlink" Target="https://eservice.ostersund.se/oversikt/getflowform/395/332"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extLst>
              <a:ext uri="{28A0092B-C50C-407E-A947-70E740481C1C}">
                <a14:useLocalDpi xmlns:a14="http://schemas.microsoft.com/office/drawing/2010/main" val="0"/>
              </a:ext>
            </a:extLst>
          </a:blip>
          <a:srcRect r="3943"/>
          <a:stretch>
            <a:fillRect/>
          </a:stretch>
        </p:blipFill>
        <p:spPr bwMode="auto">
          <a:xfrm>
            <a:off x="1043608" y="-68263"/>
            <a:ext cx="9145014"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85347" name="Grupp 14"/>
          <p:cNvGrpSpPr>
            <a:grpSpLocks/>
          </p:cNvGrpSpPr>
          <p:nvPr/>
        </p:nvGrpSpPr>
        <p:grpSpPr bwMode="auto">
          <a:xfrm>
            <a:off x="0" y="-68263"/>
            <a:ext cx="10188622" cy="6926263"/>
            <a:chOff x="0" y="-26988"/>
            <a:chExt cx="10188622" cy="6926263"/>
          </a:xfrm>
        </p:grpSpPr>
        <p:grpSp>
          <p:nvGrpSpPr>
            <p:cNvPr id="185348" name="Grupp 15"/>
            <p:cNvGrpSpPr>
              <a:grpSpLocks/>
            </p:cNvGrpSpPr>
            <p:nvPr/>
          </p:nvGrpSpPr>
          <p:grpSpPr bwMode="auto">
            <a:xfrm>
              <a:off x="0" y="-26988"/>
              <a:ext cx="10188622" cy="6926263"/>
              <a:chOff x="0" y="-26988"/>
              <a:chExt cx="10188622" cy="6926263"/>
            </a:xfrm>
          </p:grpSpPr>
          <p:sp>
            <p:nvSpPr>
              <p:cNvPr id="185350" name="Rektangel 17"/>
              <p:cNvSpPr>
                <a:spLocks noChangeArrowheads="1"/>
              </p:cNvSpPr>
              <p:nvPr/>
            </p:nvSpPr>
            <p:spPr bwMode="auto">
              <a:xfrm>
                <a:off x="467543" y="4800600"/>
                <a:ext cx="9721079" cy="2057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sv-SE" altLang="sv-SE" baseline="0"/>
              </a:p>
            </p:txBody>
          </p:sp>
          <p:sp>
            <p:nvSpPr>
              <p:cNvPr id="185351" name="Text Box 4"/>
              <p:cNvSpPr txBox="1">
                <a:spLocks noChangeArrowheads="1"/>
              </p:cNvSpPr>
              <p:nvPr/>
            </p:nvSpPr>
            <p:spPr bwMode="auto">
              <a:xfrm>
                <a:off x="1692275" y="5661025"/>
                <a:ext cx="712819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85750" indent="-285750">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Char char="•"/>
                </a:pPr>
                <a:endParaRPr lang="sv-SE" altLang="sv-SE" baseline="0">
                  <a:solidFill>
                    <a:srgbClr val="000000"/>
                  </a:solidFill>
                </a:endParaRPr>
              </a:p>
            </p:txBody>
          </p:sp>
          <p:sp>
            <p:nvSpPr>
              <p:cNvPr id="185352" name="Rubrik 1"/>
              <p:cNvSpPr txBox="1">
                <a:spLocks/>
              </p:cNvSpPr>
              <p:nvPr/>
            </p:nvSpPr>
            <p:spPr bwMode="auto">
              <a:xfrm>
                <a:off x="1896653" y="4927376"/>
                <a:ext cx="7200800"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spcBef>
                    <a:spcPct val="0"/>
                  </a:spcBef>
                </a:pPr>
                <a:r>
                  <a:rPr lang="sv-SE" altLang="sv-SE" sz="2000" b="1" baseline="0" dirty="0">
                    <a:solidFill>
                      <a:srgbClr val="002060"/>
                    </a:solidFill>
                  </a:rPr>
                  <a:t>Överförmyndarkansliet</a:t>
                </a:r>
              </a:p>
            </p:txBody>
          </p:sp>
          <p:pic>
            <p:nvPicPr>
              <p:cNvPr id="185353" name="Picture 6" descr="Stående bård  SV 2012-06-1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26988"/>
                <a:ext cx="124618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349" name="Platshållare för text 3"/>
            <p:cNvSpPr txBox="1">
              <a:spLocks/>
            </p:cNvSpPr>
            <p:nvPr/>
          </p:nvSpPr>
          <p:spPr bwMode="auto">
            <a:xfrm>
              <a:off x="1619672" y="5369767"/>
              <a:ext cx="8208912"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marL="457200">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marL="914400">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marL="137160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marL="1828800">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buFont typeface="Arial" panose="020B0604020202020204" pitchFamily="34" charset="0"/>
                <a:buChar char="•"/>
              </a:pPr>
              <a:r>
                <a:rPr lang="sv-SE" altLang="sv-SE" baseline="0" dirty="0">
                  <a:solidFill>
                    <a:srgbClr val="002060"/>
                  </a:solidFill>
                </a:rPr>
                <a:t>Ca 12 anställda varav 1,5 granskare</a:t>
              </a:r>
            </a:p>
            <a:p>
              <a:pPr eaLnBrk="1" hangingPunct="1">
                <a:buFont typeface="Arial" panose="020B0604020202020204" pitchFamily="34" charset="0"/>
                <a:buChar char="•"/>
              </a:pPr>
              <a:r>
                <a:rPr lang="sv-SE" altLang="sv-SE" dirty="0">
                  <a:solidFill>
                    <a:srgbClr val="002060"/>
                  </a:solidFill>
                </a:rPr>
                <a:t>From 1 jan 2019 har vi gemensam överförmyndarnämnd med Krokom o Åre</a:t>
              </a:r>
            </a:p>
            <a:p>
              <a:pPr marL="0" indent="0" eaLnBrk="1" hangingPunct="1"/>
              <a:endParaRPr lang="sv-SE" altLang="sv-SE" baseline="0" dirty="0">
                <a:solidFill>
                  <a:srgbClr val="002060"/>
                </a:solidFill>
              </a:endParaRPr>
            </a:p>
          </p:txBody>
        </p:sp>
      </p:grpSp>
      <p:sp>
        <p:nvSpPr>
          <p:cNvPr id="3" name="Rektangel 2">
            <a:extLst>
              <a:ext uri="{FF2B5EF4-FFF2-40B4-BE49-F238E27FC236}">
                <a16:creationId xmlns:a16="http://schemas.microsoft.com/office/drawing/2014/main" id="{0A49128A-D17A-4E30-9CE9-58EC4D39F16D}"/>
              </a:ext>
            </a:extLst>
          </p:cNvPr>
          <p:cNvSpPr/>
          <p:nvPr/>
        </p:nvSpPr>
        <p:spPr>
          <a:xfrm>
            <a:off x="1241624" y="182033"/>
            <a:ext cx="4968552" cy="830997"/>
          </a:xfrm>
          <a:prstGeom prst="rect">
            <a:avLst/>
          </a:prstGeom>
        </p:spPr>
        <p:txBody>
          <a:bodyPr wrap="square">
            <a:spAutoFit/>
          </a:bodyPr>
          <a:lstStyle/>
          <a:p>
            <a:r>
              <a:rPr lang="sv-SE" sz="2400" dirty="0"/>
              <a:t>Välkommen till utbildning Årsräkning</a:t>
            </a:r>
          </a:p>
          <a:p>
            <a:r>
              <a:rPr lang="sv-SE" sz="2400" dirty="0"/>
              <a:t>E-tjänsten Valter </a:t>
            </a:r>
          </a:p>
        </p:txBody>
      </p:sp>
      <p:pic>
        <p:nvPicPr>
          <p:cNvPr id="14" name="Bildobjekt 13" descr="En bild som visar mat&#10;&#10;Automatiskt genererad beskrivning">
            <a:extLst>
              <a:ext uri="{FF2B5EF4-FFF2-40B4-BE49-F238E27FC236}">
                <a16:creationId xmlns:a16="http://schemas.microsoft.com/office/drawing/2014/main" id="{9BDF7A85-8C90-4B91-A2AD-66D805AD4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2" y="115982"/>
            <a:ext cx="1187624" cy="100876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12DCE-840D-4782-9E9F-58877D39C508}"/>
              </a:ext>
            </a:extLst>
          </p:cNvPr>
          <p:cNvSpPr>
            <a:spLocks noGrp="1"/>
          </p:cNvSpPr>
          <p:nvPr>
            <p:ph type="title"/>
          </p:nvPr>
        </p:nvSpPr>
        <p:spPr>
          <a:xfrm>
            <a:off x="1547664" y="260648"/>
            <a:ext cx="6552729" cy="792088"/>
          </a:xfrm>
        </p:spPr>
        <p:txBody>
          <a:bodyPr>
            <a:normAutofit fontScale="90000"/>
          </a:bodyPr>
          <a:lstStyle/>
          <a:p>
            <a:r>
              <a:rPr lang="sv-SE" dirty="0"/>
              <a:t>Saldon på bankkonton och fonder mm enligt årsbesked 181231 = </a:t>
            </a:r>
            <a:r>
              <a:rPr lang="sv-SE" u="sng" dirty="0"/>
              <a:t>ingångsvärden</a:t>
            </a:r>
          </a:p>
        </p:txBody>
      </p:sp>
      <p:sp>
        <p:nvSpPr>
          <p:cNvPr id="3" name="Platshållare för text 2">
            <a:extLst>
              <a:ext uri="{FF2B5EF4-FFF2-40B4-BE49-F238E27FC236}">
                <a16:creationId xmlns:a16="http://schemas.microsoft.com/office/drawing/2014/main" id="{3E8ADB70-0C37-443A-82EF-83EB634926B8}"/>
              </a:ext>
            </a:extLst>
          </p:cNvPr>
          <p:cNvSpPr>
            <a:spLocks noGrp="1"/>
          </p:cNvSpPr>
          <p:nvPr>
            <p:ph type="body" sz="quarter" idx="13"/>
          </p:nvPr>
        </p:nvSpPr>
        <p:spPr/>
        <p:txBody>
          <a:bodyPr/>
          <a:lstStyle/>
          <a:p>
            <a:endParaRPr lang="sv-SE" dirty="0"/>
          </a:p>
        </p:txBody>
      </p:sp>
      <p:pic>
        <p:nvPicPr>
          <p:cNvPr id="5" name="Bildobjekt 4" descr="En bild som visar skärmbild&#10;&#10;Automatiskt genererad beskrivning">
            <a:extLst>
              <a:ext uri="{FF2B5EF4-FFF2-40B4-BE49-F238E27FC236}">
                <a16:creationId xmlns:a16="http://schemas.microsoft.com/office/drawing/2014/main" id="{D3151597-475F-4489-A021-73D5324AE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17848"/>
            <a:ext cx="7560841" cy="5740152"/>
          </a:xfrm>
          <a:prstGeom prst="rect">
            <a:avLst/>
          </a:prstGeom>
        </p:spPr>
      </p:pic>
      <p:sp>
        <p:nvSpPr>
          <p:cNvPr id="4" name="textruta 3">
            <a:extLst>
              <a:ext uri="{FF2B5EF4-FFF2-40B4-BE49-F238E27FC236}">
                <a16:creationId xmlns:a16="http://schemas.microsoft.com/office/drawing/2014/main" id="{7D2A0756-C27D-46BE-BAA3-FCD635DB6B7B}"/>
              </a:ext>
            </a:extLst>
          </p:cNvPr>
          <p:cNvSpPr txBox="1"/>
          <p:nvPr/>
        </p:nvSpPr>
        <p:spPr>
          <a:xfrm>
            <a:off x="1496092" y="2342438"/>
            <a:ext cx="1872208" cy="369332"/>
          </a:xfrm>
          <a:prstGeom prst="rect">
            <a:avLst/>
          </a:prstGeom>
          <a:noFill/>
        </p:spPr>
        <p:txBody>
          <a:bodyPr wrap="square" rtlCol="0">
            <a:spAutoFit/>
          </a:bodyPr>
          <a:lstStyle/>
          <a:p>
            <a:r>
              <a:rPr lang="sv-SE" dirty="0"/>
              <a:t>Likvida medel </a:t>
            </a:r>
          </a:p>
        </p:txBody>
      </p:sp>
      <p:sp>
        <p:nvSpPr>
          <p:cNvPr id="6" name="textruta 5">
            <a:extLst>
              <a:ext uri="{FF2B5EF4-FFF2-40B4-BE49-F238E27FC236}">
                <a16:creationId xmlns:a16="http://schemas.microsoft.com/office/drawing/2014/main" id="{362F6381-AFEA-40A1-8B29-BADF25705DF4}"/>
              </a:ext>
            </a:extLst>
          </p:cNvPr>
          <p:cNvSpPr txBox="1"/>
          <p:nvPr/>
        </p:nvSpPr>
        <p:spPr>
          <a:xfrm>
            <a:off x="1475656" y="3955123"/>
            <a:ext cx="1872208" cy="369332"/>
          </a:xfrm>
          <a:prstGeom prst="rect">
            <a:avLst/>
          </a:prstGeom>
          <a:noFill/>
        </p:spPr>
        <p:txBody>
          <a:bodyPr wrap="square" rtlCol="0">
            <a:spAutoFit/>
          </a:bodyPr>
          <a:lstStyle/>
          <a:p>
            <a:r>
              <a:rPr lang="sv-SE" dirty="0"/>
              <a:t>Icke likvida medel</a:t>
            </a:r>
          </a:p>
        </p:txBody>
      </p:sp>
      <p:sp>
        <p:nvSpPr>
          <p:cNvPr id="7" name="textruta 6">
            <a:extLst>
              <a:ext uri="{FF2B5EF4-FFF2-40B4-BE49-F238E27FC236}">
                <a16:creationId xmlns:a16="http://schemas.microsoft.com/office/drawing/2014/main" id="{6333FF89-DDA3-4022-80C7-E50F1EF68241}"/>
              </a:ext>
            </a:extLst>
          </p:cNvPr>
          <p:cNvSpPr txBox="1"/>
          <p:nvPr/>
        </p:nvSpPr>
        <p:spPr>
          <a:xfrm>
            <a:off x="1496092" y="6193690"/>
            <a:ext cx="2088232" cy="369332"/>
          </a:xfrm>
          <a:prstGeom prst="rect">
            <a:avLst/>
          </a:prstGeom>
          <a:noFill/>
        </p:spPr>
        <p:txBody>
          <a:bodyPr wrap="square" rtlCol="0">
            <a:spAutoFit/>
          </a:bodyPr>
          <a:lstStyle/>
          <a:p>
            <a:r>
              <a:rPr lang="sv-SE" dirty="0"/>
              <a:t>Icke likvida medel</a:t>
            </a:r>
          </a:p>
        </p:txBody>
      </p:sp>
    </p:spTree>
    <p:extLst>
      <p:ext uri="{BB962C8B-B14F-4D97-AF65-F5344CB8AC3E}">
        <p14:creationId xmlns:p14="http://schemas.microsoft.com/office/powerpoint/2010/main" val="38362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A61A1-1368-42D6-829F-28C8E4115BC6}"/>
              </a:ext>
            </a:extLst>
          </p:cNvPr>
          <p:cNvSpPr>
            <a:spLocks noGrp="1"/>
          </p:cNvSpPr>
          <p:nvPr>
            <p:ph type="title"/>
          </p:nvPr>
        </p:nvSpPr>
        <p:spPr>
          <a:xfrm>
            <a:off x="1547664" y="260649"/>
            <a:ext cx="6768752" cy="1008111"/>
          </a:xfrm>
        </p:spPr>
        <p:txBody>
          <a:bodyPr>
            <a:normAutofit fontScale="90000"/>
          </a:bodyPr>
          <a:lstStyle/>
          <a:p>
            <a:r>
              <a:rPr lang="sv-SE" dirty="0"/>
              <a:t>Saldon på bankkonton och fonder mm enligt årsbesked 191231 </a:t>
            </a:r>
            <a:r>
              <a:rPr lang="sv-SE"/>
              <a:t>= </a:t>
            </a:r>
            <a:r>
              <a:rPr lang="sv-SE" u="sng"/>
              <a:t>utgående värden</a:t>
            </a:r>
            <a:r>
              <a:rPr lang="sv-SE"/>
              <a:t> </a:t>
            </a:r>
            <a:endParaRPr lang="sv-SE" dirty="0"/>
          </a:p>
        </p:txBody>
      </p:sp>
      <p:sp>
        <p:nvSpPr>
          <p:cNvPr id="3" name="Platshållare för text 2">
            <a:extLst>
              <a:ext uri="{FF2B5EF4-FFF2-40B4-BE49-F238E27FC236}">
                <a16:creationId xmlns:a16="http://schemas.microsoft.com/office/drawing/2014/main" id="{4379F535-0D08-4ECB-A12B-C819E184ED0A}"/>
              </a:ext>
            </a:extLst>
          </p:cNvPr>
          <p:cNvSpPr>
            <a:spLocks noGrp="1"/>
          </p:cNvSpPr>
          <p:nvPr>
            <p:ph type="body" sz="quarter" idx="13"/>
          </p:nvPr>
        </p:nvSpPr>
        <p:spPr/>
        <p:txBody>
          <a:bodyPr/>
          <a:lstStyle/>
          <a:p>
            <a:endParaRPr lang="sv-SE" dirty="0"/>
          </a:p>
        </p:txBody>
      </p:sp>
      <p:pic>
        <p:nvPicPr>
          <p:cNvPr id="5" name="Bildobjekt 4" descr="En bild som visar skärmbild&#10;&#10;Automatiskt genererad beskrivning">
            <a:extLst>
              <a:ext uri="{FF2B5EF4-FFF2-40B4-BE49-F238E27FC236}">
                <a16:creationId xmlns:a16="http://schemas.microsoft.com/office/drawing/2014/main" id="{B4EA1B5F-F9C5-40BC-9A54-86507B4F2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308305"/>
            <a:ext cx="7668344" cy="5531629"/>
          </a:xfrm>
          <a:prstGeom prst="rect">
            <a:avLst/>
          </a:prstGeom>
        </p:spPr>
      </p:pic>
      <p:sp>
        <p:nvSpPr>
          <p:cNvPr id="4" name="textruta 3">
            <a:extLst>
              <a:ext uri="{FF2B5EF4-FFF2-40B4-BE49-F238E27FC236}">
                <a16:creationId xmlns:a16="http://schemas.microsoft.com/office/drawing/2014/main" id="{F593334D-FFBD-4A30-BFF4-74DA11CA2540}"/>
              </a:ext>
            </a:extLst>
          </p:cNvPr>
          <p:cNvSpPr txBox="1"/>
          <p:nvPr/>
        </p:nvSpPr>
        <p:spPr>
          <a:xfrm>
            <a:off x="1403648" y="2420888"/>
            <a:ext cx="1728192" cy="369332"/>
          </a:xfrm>
          <a:prstGeom prst="rect">
            <a:avLst/>
          </a:prstGeom>
          <a:noFill/>
        </p:spPr>
        <p:txBody>
          <a:bodyPr wrap="square" rtlCol="0">
            <a:spAutoFit/>
          </a:bodyPr>
          <a:lstStyle/>
          <a:p>
            <a:r>
              <a:rPr lang="sv-SE" dirty="0"/>
              <a:t>Likvida medel</a:t>
            </a:r>
          </a:p>
        </p:txBody>
      </p:sp>
      <p:sp>
        <p:nvSpPr>
          <p:cNvPr id="7" name="textruta 6">
            <a:extLst>
              <a:ext uri="{FF2B5EF4-FFF2-40B4-BE49-F238E27FC236}">
                <a16:creationId xmlns:a16="http://schemas.microsoft.com/office/drawing/2014/main" id="{D9E24DD0-D8A2-46AD-8B94-A92A2CF69D04}"/>
              </a:ext>
            </a:extLst>
          </p:cNvPr>
          <p:cNvSpPr txBox="1"/>
          <p:nvPr/>
        </p:nvSpPr>
        <p:spPr>
          <a:xfrm>
            <a:off x="1403648" y="4074120"/>
            <a:ext cx="1872208" cy="369332"/>
          </a:xfrm>
          <a:prstGeom prst="rect">
            <a:avLst/>
          </a:prstGeom>
          <a:noFill/>
        </p:spPr>
        <p:txBody>
          <a:bodyPr wrap="square" rtlCol="0">
            <a:spAutoFit/>
          </a:bodyPr>
          <a:lstStyle/>
          <a:p>
            <a:r>
              <a:rPr lang="sv-SE" dirty="0"/>
              <a:t>Icke likvida medel</a:t>
            </a:r>
          </a:p>
        </p:txBody>
      </p:sp>
      <p:sp>
        <p:nvSpPr>
          <p:cNvPr id="8" name="textruta 7">
            <a:extLst>
              <a:ext uri="{FF2B5EF4-FFF2-40B4-BE49-F238E27FC236}">
                <a16:creationId xmlns:a16="http://schemas.microsoft.com/office/drawing/2014/main" id="{BAA2CE25-F99A-4142-8597-E0736F619C6B}"/>
              </a:ext>
            </a:extLst>
          </p:cNvPr>
          <p:cNvSpPr txBox="1"/>
          <p:nvPr/>
        </p:nvSpPr>
        <p:spPr>
          <a:xfrm>
            <a:off x="1403648" y="6177158"/>
            <a:ext cx="1872208" cy="369332"/>
          </a:xfrm>
          <a:prstGeom prst="rect">
            <a:avLst/>
          </a:prstGeom>
          <a:noFill/>
        </p:spPr>
        <p:txBody>
          <a:bodyPr wrap="square" rtlCol="0">
            <a:spAutoFit/>
          </a:bodyPr>
          <a:lstStyle/>
          <a:p>
            <a:r>
              <a:rPr lang="sv-SE" dirty="0"/>
              <a:t>Icke likvida medel</a:t>
            </a:r>
          </a:p>
        </p:txBody>
      </p:sp>
    </p:spTree>
    <p:extLst>
      <p:ext uri="{BB962C8B-B14F-4D97-AF65-F5344CB8AC3E}">
        <p14:creationId xmlns:p14="http://schemas.microsoft.com/office/powerpoint/2010/main" val="3159334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6D39AE-EBC0-4539-8707-353D67A0A0AC}"/>
              </a:ext>
            </a:extLst>
          </p:cNvPr>
          <p:cNvSpPr>
            <a:spLocks noGrp="1"/>
          </p:cNvSpPr>
          <p:nvPr>
            <p:ph type="title"/>
          </p:nvPr>
        </p:nvSpPr>
        <p:spPr>
          <a:xfrm>
            <a:off x="1475656" y="116632"/>
            <a:ext cx="6552729" cy="1152128"/>
          </a:xfrm>
        </p:spPr>
        <p:txBody>
          <a:bodyPr>
            <a:normAutofit fontScale="90000"/>
          </a:bodyPr>
          <a:lstStyle/>
          <a:p>
            <a:r>
              <a:rPr lang="sv-SE" dirty="0"/>
              <a:t>Så här kan det se ut i Valter när du registrerat ingående och utgående värden enligt årsbeskeden. </a:t>
            </a:r>
          </a:p>
        </p:txBody>
      </p:sp>
      <p:pic>
        <p:nvPicPr>
          <p:cNvPr id="5" name="Bildobjekt 4" descr="En bild som visar skärmbild&#10;&#10;Automatiskt genererad beskrivning">
            <a:extLst>
              <a:ext uri="{FF2B5EF4-FFF2-40B4-BE49-F238E27FC236}">
                <a16:creationId xmlns:a16="http://schemas.microsoft.com/office/drawing/2014/main" id="{C0551DCC-B6A0-419F-8B51-7F1B4BD69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780959"/>
            <a:ext cx="7524328" cy="2143954"/>
          </a:xfrm>
          <a:prstGeom prst="rect">
            <a:avLst/>
          </a:prstGeom>
        </p:spPr>
      </p:pic>
      <p:pic>
        <p:nvPicPr>
          <p:cNvPr id="7" name="Bildobjekt 6" descr="En bild som visar skärmbild&#10;&#10;Automatiskt genererad beskrivning">
            <a:extLst>
              <a:ext uri="{FF2B5EF4-FFF2-40B4-BE49-F238E27FC236}">
                <a16:creationId xmlns:a16="http://schemas.microsoft.com/office/drawing/2014/main" id="{5F012210-E506-4984-BB61-C1A3C9765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786242"/>
            <a:ext cx="7452320" cy="3055582"/>
          </a:xfrm>
          <a:prstGeom prst="rect">
            <a:avLst/>
          </a:prstGeom>
        </p:spPr>
      </p:pic>
      <p:sp>
        <p:nvSpPr>
          <p:cNvPr id="13" name="Pil: nedåt 12">
            <a:extLst>
              <a:ext uri="{FF2B5EF4-FFF2-40B4-BE49-F238E27FC236}">
                <a16:creationId xmlns:a16="http://schemas.microsoft.com/office/drawing/2014/main" id="{4CB0ADD6-9674-4A1A-A6CA-4A1B72F1D7EF}"/>
              </a:ext>
            </a:extLst>
          </p:cNvPr>
          <p:cNvSpPr/>
          <p:nvPr/>
        </p:nvSpPr>
        <p:spPr>
          <a:xfrm rot="10001307">
            <a:off x="2377479" y="2799049"/>
            <a:ext cx="21602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nedåt 13">
            <a:extLst>
              <a:ext uri="{FF2B5EF4-FFF2-40B4-BE49-F238E27FC236}">
                <a16:creationId xmlns:a16="http://schemas.microsoft.com/office/drawing/2014/main" id="{4BCF45D4-2309-49FB-9E6D-027781510F61}"/>
              </a:ext>
            </a:extLst>
          </p:cNvPr>
          <p:cNvSpPr/>
          <p:nvPr/>
        </p:nvSpPr>
        <p:spPr>
          <a:xfrm rot="10800000">
            <a:off x="2703239" y="4824829"/>
            <a:ext cx="140569"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2359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62EE7E-9E24-4F62-BFDD-AE521FFFA598}"/>
              </a:ext>
            </a:extLst>
          </p:cNvPr>
          <p:cNvSpPr>
            <a:spLocks noGrp="1"/>
          </p:cNvSpPr>
          <p:nvPr>
            <p:ph type="title"/>
          </p:nvPr>
        </p:nvSpPr>
        <p:spPr>
          <a:xfrm>
            <a:off x="1547664" y="260649"/>
            <a:ext cx="6552729" cy="648072"/>
          </a:xfrm>
        </p:spPr>
        <p:txBody>
          <a:bodyPr>
            <a:normAutofit fontScale="90000"/>
          </a:bodyPr>
          <a:lstStyle/>
          <a:p>
            <a:r>
              <a:rPr lang="sv-SE" dirty="0"/>
              <a:t>Övningsexempel på vanliga transaktioner</a:t>
            </a:r>
          </a:p>
        </p:txBody>
      </p:sp>
      <p:sp>
        <p:nvSpPr>
          <p:cNvPr id="3" name="Platshållare för text 2">
            <a:extLst>
              <a:ext uri="{FF2B5EF4-FFF2-40B4-BE49-F238E27FC236}">
                <a16:creationId xmlns:a16="http://schemas.microsoft.com/office/drawing/2014/main" id="{4F91722E-7B83-403B-898D-29008CE89033}"/>
              </a:ext>
            </a:extLst>
          </p:cNvPr>
          <p:cNvSpPr>
            <a:spLocks noGrp="1"/>
          </p:cNvSpPr>
          <p:nvPr>
            <p:ph type="body" sz="quarter" idx="13"/>
          </p:nvPr>
        </p:nvSpPr>
        <p:spPr>
          <a:xfrm>
            <a:off x="1547664" y="692697"/>
            <a:ext cx="7128791" cy="3600399"/>
          </a:xfrm>
        </p:spPr>
        <p:txBody>
          <a:bodyPr>
            <a:normAutofit fontScale="70000" lnSpcReduction="20000"/>
          </a:bodyPr>
          <a:lstStyle/>
          <a:p>
            <a:pPr marL="0" indent="0">
              <a:buNone/>
            </a:pPr>
            <a:endParaRPr lang="sv-SE" dirty="0"/>
          </a:p>
          <a:p>
            <a:pPr lvl="0"/>
            <a:r>
              <a:rPr lang="sv-SE" b="1" dirty="0"/>
              <a:t>1.Betalning hyra 5 000 kr Östersunds kommun från </a:t>
            </a:r>
            <a:r>
              <a:rPr lang="sv-SE" b="1" dirty="0" err="1"/>
              <a:t>godmans</a:t>
            </a:r>
            <a:r>
              <a:rPr lang="sv-SE" b="1" dirty="0"/>
              <a:t> konto</a:t>
            </a:r>
            <a:endParaRPr lang="sv-SE" dirty="0"/>
          </a:p>
          <a:p>
            <a:pPr marL="0" indent="0">
              <a:buNone/>
            </a:pPr>
            <a:r>
              <a:rPr lang="sv-SE" b="1" dirty="0"/>
              <a:t> </a:t>
            </a:r>
            <a:endParaRPr lang="sv-SE" dirty="0"/>
          </a:p>
          <a:p>
            <a:pPr lvl="0"/>
            <a:r>
              <a:rPr lang="sv-SE" b="1" dirty="0"/>
              <a:t>2.Återbetalning bilförsäkring 850 kr in på </a:t>
            </a:r>
            <a:r>
              <a:rPr lang="sv-SE" b="1" dirty="0" err="1"/>
              <a:t>godmanskonto</a:t>
            </a:r>
            <a:endParaRPr lang="sv-SE" dirty="0"/>
          </a:p>
          <a:p>
            <a:pPr marL="0" indent="0">
              <a:buNone/>
            </a:pPr>
            <a:r>
              <a:rPr lang="sv-SE" b="1" dirty="0"/>
              <a:t> </a:t>
            </a:r>
            <a:endParaRPr lang="sv-SE" dirty="0"/>
          </a:p>
          <a:p>
            <a:pPr lvl="0"/>
            <a:r>
              <a:rPr lang="sv-SE" b="1" dirty="0"/>
              <a:t>3.Överföring från </a:t>
            </a:r>
            <a:r>
              <a:rPr lang="sv-SE" b="1" dirty="0" err="1"/>
              <a:t>godmans</a:t>
            </a:r>
            <a:r>
              <a:rPr lang="sv-SE" b="1" dirty="0"/>
              <a:t> konto 1 000 kr till huvudmannens </a:t>
            </a:r>
            <a:r>
              <a:rPr lang="sv-SE" b="1" dirty="0" err="1"/>
              <a:t>fickpengskonto</a:t>
            </a:r>
            <a:r>
              <a:rPr lang="sv-SE" b="1" dirty="0"/>
              <a:t>.</a:t>
            </a:r>
            <a:endParaRPr lang="sv-SE" dirty="0"/>
          </a:p>
          <a:p>
            <a:pPr marL="0" indent="0">
              <a:buNone/>
            </a:pPr>
            <a:r>
              <a:rPr lang="sv-SE" b="1" dirty="0"/>
              <a:t> </a:t>
            </a:r>
            <a:endParaRPr lang="sv-SE" dirty="0"/>
          </a:p>
          <a:p>
            <a:pPr lvl="0"/>
            <a:r>
              <a:rPr lang="sv-SE" b="1" dirty="0"/>
              <a:t>4.Restskatt 600 kr betalt från </a:t>
            </a:r>
            <a:r>
              <a:rPr lang="sv-SE" b="1" dirty="0" err="1"/>
              <a:t>godmanskonto</a:t>
            </a:r>
            <a:endParaRPr lang="sv-SE" dirty="0"/>
          </a:p>
          <a:p>
            <a:endParaRPr lang="sv-SE" dirty="0"/>
          </a:p>
          <a:p>
            <a:pPr lvl="0"/>
            <a:r>
              <a:rPr lang="sv-SE" b="1" dirty="0"/>
              <a:t>5.Uttag spärrat sparkonto överföring till </a:t>
            </a:r>
            <a:r>
              <a:rPr lang="sv-SE" b="1" dirty="0" err="1"/>
              <a:t>godmanskonto</a:t>
            </a:r>
            <a:r>
              <a:rPr lang="sv-SE" b="1" dirty="0"/>
              <a:t> 10 000 kr. </a:t>
            </a:r>
            <a:endParaRPr lang="sv-SE" dirty="0"/>
          </a:p>
          <a:p>
            <a:endParaRPr lang="sv-SE" dirty="0"/>
          </a:p>
          <a:p>
            <a:pPr lvl="0"/>
            <a:r>
              <a:rPr lang="sv-SE" b="1" dirty="0"/>
              <a:t>6.Födelsedagspresent </a:t>
            </a:r>
            <a:r>
              <a:rPr lang="sv-SE" b="1" dirty="0" err="1"/>
              <a:t>swish</a:t>
            </a:r>
            <a:r>
              <a:rPr lang="sv-SE" b="1" dirty="0"/>
              <a:t> 1 500 kr in på </a:t>
            </a:r>
            <a:r>
              <a:rPr lang="sv-SE" b="1" dirty="0" err="1"/>
              <a:t>godmans</a:t>
            </a:r>
            <a:r>
              <a:rPr lang="sv-SE" b="1" dirty="0"/>
              <a:t> konto</a:t>
            </a:r>
            <a:endParaRPr lang="sv-SE" dirty="0"/>
          </a:p>
          <a:p>
            <a:pPr marL="0" indent="0">
              <a:buNone/>
            </a:pPr>
            <a:endParaRPr lang="sv-SE" dirty="0"/>
          </a:p>
          <a:p>
            <a:pPr lvl="0"/>
            <a:r>
              <a:rPr lang="sv-SE" b="1" dirty="0"/>
              <a:t>7.Uttag 500 kr </a:t>
            </a:r>
            <a:r>
              <a:rPr lang="sv-SE" b="1" dirty="0" err="1"/>
              <a:t>godmanskonto</a:t>
            </a:r>
            <a:r>
              <a:rPr lang="sv-SE" b="1" dirty="0"/>
              <a:t> till Sparande Globalfonden </a:t>
            </a:r>
            <a:endParaRPr lang="sv-SE" dirty="0"/>
          </a:p>
          <a:p>
            <a:pPr marL="0" indent="0">
              <a:buNone/>
            </a:pPr>
            <a:endParaRPr lang="sv-SE" dirty="0"/>
          </a:p>
          <a:p>
            <a:pPr lvl="0"/>
            <a:r>
              <a:rPr lang="sv-SE" b="1" dirty="0"/>
              <a:t>8.Pensionsinbetalning på God mans konto brutto 12 801 kr skatt 2 542 kr</a:t>
            </a:r>
          </a:p>
          <a:p>
            <a:endParaRPr lang="sv-SE" dirty="0"/>
          </a:p>
        </p:txBody>
      </p:sp>
      <p:pic>
        <p:nvPicPr>
          <p:cNvPr id="7" name="Bildobjekt 6">
            <a:extLst>
              <a:ext uri="{FF2B5EF4-FFF2-40B4-BE49-F238E27FC236}">
                <a16:creationId xmlns:a16="http://schemas.microsoft.com/office/drawing/2014/main" id="{6377D647-B694-4B4C-99AD-56B57AAAD0AD}"/>
              </a:ext>
            </a:extLst>
          </p:cNvPr>
          <p:cNvPicPr/>
          <p:nvPr/>
        </p:nvPicPr>
        <p:blipFill>
          <a:blip r:embed="rId2"/>
          <a:stretch>
            <a:fillRect/>
          </a:stretch>
        </p:blipFill>
        <p:spPr>
          <a:xfrm>
            <a:off x="1892361" y="4196393"/>
            <a:ext cx="6439396" cy="2636912"/>
          </a:xfrm>
          <a:prstGeom prst="rect">
            <a:avLst/>
          </a:prstGeom>
        </p:spPr>
      </p:pic>
      <p:sp>
        <p:nvSpPr>
          <p:cNvPr id="4" name="Pil: höger 3">
            <a:extLst>
              <a:ext uri="{FF2B5EF4-FFF2-40B4-BE49-F238E27FC236}">
                <a16:creationId xmlns:a16="http://schemas.microsoft.com/office/drawing/2014/main" id="{429720AA-4294-4921-B9B5-BAB402667C03}"/>
              </a:ext>
            </a:extLst>
          </p:cNvPr>
          <p:cNvSpPr/>
          <p:nvPr/>
        </p:nvSpPr>
        <p:spPr>
          <a:xfrm>
            <a:off x="1058459" y="6237312"/>
            <a:ext cx="978408" cy="196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5926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62EE7E-9E24-4F62-BFDD-AE521FFFA598}"/>
              </a:ext>
            </a:extLst>
          </p:cNvPr>
          <p:cNvSpPr>
            <a:spLocks noGrp="1"/>
          </p:cNvSpPr>
          <p:nvPr>
            <p:ph type="title"/>
          </p:nvPr>
        </p:nvSpPr>
        <p:spPr>
          <a:xfrm>
            <a:off x="1547664" y="260649"/>
            <a:ext cx="6552729" cy="504055"/>
          </a:xfrm>
        </p:spPr>
        <p:txBody>
          <a:bodyPr>
            <a:normAutofit fontScale="90000"/>
          </a:bodyPr>
          <a:lstStyle/>
          <a:p>
            <a:r>
              <a:rPr lang="sv-SE" dirty="0"/>
              <a:t>Facit övningsexempel på vanliga transaktioner</a:t>
            </a:r>
          </a:p>
        </p:txBody>
      </p:sp>
      <p:sp>
        <p:nvSpPr>
          <p:cNvPr id="3" name="Platshållare för text 2">
            <a:extLst>
              <a:ext uri="{FF2B5EF4-FFF2-40B4-BE49-F238E27FC236}">
                <a16:creationId xmlns:a16="http://schemas.microsoft.com/office/drawing/2014/main" id="{4F91722E-7B83-403B-898D-29008CE89033}"/>
              </a:ext>
            </a:extLst>
          </p:cNvPr>
          <p:cNvSpPr>
            <a:spLocks noGrp="1"/>
          </p:cNvSpPr>
          <p:nvPr>
            <p:ph type="body" sz="quarter" idx="13"/>
          </p:nvPr>
        </p:nvSpPr>
        <p:spPr>
          <a:xfrm>
            <a:off x="1547664" y="1124743"/>
            <a:ext cx="7560840" cy="5472607"/>
          </a:xfrm>
        </p:spPr>
        <p:txBody>
          <a:bodyPr>
            <a:normAutofit fontScale="62500" lnSpcReduction="20000"/>
          </a:bodyPr>
          <a:lstStyle/>
          <a:p>
            <a:pPr marL="0" indent="0">
              <a:buNone/>
            </a:pPr>
            <a:endParaRPr lang="sv-SE" dirty="0"/>
          </a:p>
          <a:p>
            <a:pPr lvl="0"/>
            <a:r>
              <a:rPr lang="sv-SE" b="1" dirty="0"/>
              <a:t>1.Betalning hyra 5 000 kr Östersunds kommun från </a:t>
            </a:r>
            <a:r>
              <a:rPr lang="sv-SE" b="1" dirty="0" err="1"/>
              <a:t>godmans</a:t>
            </a:r>
            <a:r>
              <a:rPr lang="sv-SE" b="1" dirty="0"/>
              <a:t> konto</a:t>
            </a:r>
          </a:p>
          <a:p>
            <a:pPr marL="0" lvl="0" indent="0">
              <a:buNone/>
            </a:pPr>
            <a:r>
              <a:rPr lang="sv-SE" u="sng" dirty="0"/>
              <a:t>Utgift hyra 5 000 kr</a:t>
            </a:r>
          </a:p>
          <a:p>
            <a:pPr marL="0" indent="0">
              <a:buNone/>
            </a:pPr>
            <a:r>
              <a:rPr lang="sv-SE" b="1" dirty="0"/>
              <a:t> </a:t>
            </a:r>
            <a:endParaRPr lang="sv-SE" dirty="0"/>
          </a:p>
          <a:p>
            <a:pPr lvl="0"/>
            <a:r>
              <a:rPr lang="sv-SE" b="1" dirty="0"/>
              <a:t>2.Återbetalning bilförsäkring 850 kr in på </a:t>
            </a:r>
            <a:r>
              <a:rPr lang="sv-SE" b="1" dirty="0" err="1"/>
              <a:t>godmanskonto</a:t>
            </a:r>
            <a:endParaRPr lang="sv-SE" b="1" dirty="0"/>
          </a:p>
          <a:p>
            <a:pPr marL="0" lvl="0" indent="0">
              <a:buNone/>
            </a:pPr>
            <a:r>
              <a:rPr lang="sv-SE" u="sng" dirty="0"/>
              <a:t>Övrig inkomst 850 kr</a:t>
            </a:r>
          </a:p>
          <a:p>
            <a:pPr marL="0" indent="0">
              <a:buNone/>
            </a:pPr>
            <a:r>
              <a:rPr lang="sv-SE" b="1" dirty="0"/>
              <a:t> </a:t>
            </a:r>
            <a:endParaRPr lang="sv-SE" dirty="0"/>
          </a:p>
          <a:p>
            <a:pPr lvl="0"/>
            <a:r>
              <a:rPr lang="sv-SE" b="1" dirty="0"/>
              <a:t>3.Överföring från </a:t>
            </a:r>
            <a:r>
              <a:rPr lang="sv-SE" b="1" dirty="0" err="1"/>
              <a:t>godmans</a:t>
            </a:r>
            <a:r>
              <a:rPr lang="sv-SE" b="1" dirty="0"/>
              <a:t> konto 1 000 kr till huvudmannens </a:t>
            </a:r>
            <a:r>
              <a:rPr lang="sv-SE" b="1" dirty="0" err="1"/>
              <a:t>fickpengskonto</a:t>
            </a:r>
            <a:r>
              <a:rPr lang="sv-SE" b="1" dirty="0"/>
              <a:t>.</a:t>
            </a:r>
          </a:p>
          <a:p>
            <a:pPr marL="0" lvl="0" indent="0">
              <a:buNone/>
            </a:pPr>
            <a:r>
              <a:rPr lang="sv-SE" u="sng" dirty="0"/>
              <a:t>Utgift fickpengar 1 000 kr</a:t>
            </a:r>
          </a:p>
          <a:p>
            <a:pPr marL="0" indent="0">
              <a:buNone/>
            </a:pPr>
            <a:r>
              <a:rPr lang="sv-SE" b="1" dirty="0"/>
              <a:t> </a:t>
            </a:r>
            <a:endParaRPr lang="sv-SE" dirty="0"/>
          </a:p>
          <a:p>
            <a:pPr lvl="0"/>
            <a:r>
              <a:rPr lang="sv-SE" b="1" dirty="0"/>
              <a:t>4.Restskatt 600 kr betalt från </a:t>
            </a:r>
            <a:r>
              <a:rPr lang="sv-SE" b="1" dirty="0" err="1"/>
              <a:t>godmanskonto</a:t>
            </a:r>
            <a:endParaRPr lang="sv-SE" b="1" dirty="0"/>
          </a:p>
          <a:p>
            <a:pPr marL="0" lvl="0" indent="0">
              <a:buNone/>
            </a:pPr>
            <a:r>
              <a:rPr lang="sv-SE" u="sng" dirty="0"/>
              <a:t>Utgift skatt 600 kr</a:t>
            </a:r>
          </a:p>
          <a:p>
            <a:endParaRPr lang="sv-SE" dirty="0"/>
          </a:p>
          <a:p>
            <a:pPr lvl="0"/>
            <a:r>
              <a:rPr lang="sv-SE" b="1" dirty="0"/>
              <a:t>5.Uttag spärrat sparkonto överföring till </a:t>
            </a:r>
            <a:r>
              <a:rPr lang="sv-SE" b="1" dirty="0" err="1"/>
              <a:t>godmanskonto</a:t>
            </a:r>
            <a:r>
              <a:rPr lang="sv-SE" b="1" dirty="0"/>
              <a:t> 10 000 kr. </a:t>
            </a:r>
          </a:p>
          <a:p>
            <a:pPr marL="0" indent="0">
              <a:buNone/>
            </a:pPr>
            <a:r>
              <a:rPr lang="sv-SE" u="sng" dirty="0"/>
              <a:t>Påverkar ej inkomster eller utgifter överföring mellan konton (båda är likvida medels konton)</a:t>
            </a:r>
          </a:p>
          <a:p>
            <a:pPr lvl="0"/>
            <a:endParaRPr lang="sv-SE" dirty="0"/>
          </a:p>
          <a:p>
            <a:pPr lvl="0"/>
            <a:r>
              <a:rPr lang="sv-SE" b="1" dirty="0"/>
              <a:t>6.Födelsedagspresent </a:t>
            </a:r>
            <a:r>
              <a:rPr lang="sv-SE" b="1" dirty="0" err="1"/>
              <a:t>swish</a:t>
            </a:r>
            <a:r>
              <a:rPr lang="sv-SE" b="1" dirty="0"/>
              <a:t> 1 500 kr in på </a:t>
            </a:r>
            <a:r>
              <a:rPr lang="sv-SE" b="1" dirty="0" err="1"/>
              <a:t>godmans</a:t>
            </a:r>
            <a:r>
              <a:rPr lang="sv-SE" b="1" dirty="0"/>
              <a:t> konto</a:t>
            </a:r>
          </a:p>
          <a:p>
            <a:pPr marL="0" lvl="0" indent="0">
              <a:buNone/>
            </a:pPr>
            <a:r>
              <a:rPr lang="sv-SE" u="sng" dirty="0"/>
              <a:t>Övrig inkomst 1 500 kr</a:t>
            </a:r>
          </a:p>
          <a:p>
            <a:pPr marL="0" indent="0">
              <a:buNone/>
            </a:pPr>
            <a:endParaRPr lang="sv-SE" dirty="0"/>
          </a:p>
          <a:p>
            <a:pPr lvl="0"/>
            <a:r>
              <a:rPr lang="sv-SE" b="1" dirty="0"/>
              <a:t>7.Uttag 500 kr </a:t>
            </a:r>
            <a:r>
              <a:rPr lang="sv-SE" b="1" dirty="0" err="1"/>
              <a:t>godmanskonto</a:t>
            </a:r>
            <a:r>
              <a:rPr lang="sv-SE" b="1" dirty="0"/>
              <a:t> till Sparande Globalfonden </a:t>
            </a:r>
          </a:p>
          <a:p>
            <a:pPr marL="0" lvl="0" indent="0">
              <a:buNone/>
            </a:pPr>
            <a:r>
              <a:rPr lang="sv-SE" u="sng" dirty="0"/>
              <a:t>Utgift sparande 500 kr</a:t>
            </a:r>
          </a:p>
          <a:p>
            <a:pPr lvl="0"/>
            <a:endParaRPr lang="sv-SE" dirty="0"/>
          </a:p>
          <a:p>
            <a:pPr lvl="0"/>
            <a:r>
              <a:rPr lang="sv-SE" b="1" dirty="0"/>
              <a:t>8.Pensionsinbetalning på God mans konto brutto 12 801 kr skatt 2 542 kr + bostadstillägg 1284 kr</a:t>
            </a:r>
            <a:endParaRPr lang="sv-SE" dirty="0"/>
          </a:p>
          <a:p>
            <a:pPr marL="0" lvl="0" indent="0">
              <a:buNone/>
            </a:pPr>
            <a:r>
              <a:rPr lang="sv-SE" u="sng" dirty="0"/>
              <a:t>skattepliktig inkomst 12 801 kr, ( 6 173 + 6 221 +407)</a:t>
            </a:r>
          </a:p>
          <a:p>
            <a:pPr marL="0" lvl="0" indent="0">
              <a:buNone/>
            </a:pPr>
            <a:r>
              <a:rPr lang="sv-SE" u="sng" dirty="0"/>
              <a:t>utgift skatt 2 542 kr registreras en gång i </a:t>
            </a:r>
            <a:r>
              <a:rPr lang="sv-SE" u="sng" dirty="0" err="1"/>
              <a:t>valter</a:t>
            </a:r>
            <a:r>
              <a:rPr lang="sv-SE" u="sng" dirty="0"/>
              <a:t> </a:t>
            </a:r>
          </a:p>
          <a:p>
            <a:pPr marL="0" lvl="0" indent="0">
              <a:buNone/>
            </a:pPr>
            <a:r>
              <a:rPr lang="sv-SE" u="sng" dirty="0"/>
              <a:t>Skattefri inkomst bostadstillägg 1 284 kr</a:t>
            </a:r>
          </a:p>
          <a:p>
            <a:pPr lvl="0"/>
            <a:endParaRPr lang="sv-SE" b="1" dirty="0"/>
          </a:p>
          <a:p>
            <a:endParaRPr lang="sv-SE" dirty="0"/>
          </a:p>
        </p:txBody>
      </p:sp>
    </p:spTree>
    <p:extLst>
      <p:ext uri="{BB962C8B-B14F-4D97-AF65-F5344CB8AC3E}">
        <p14:creationId xmlns:p14="http://schemas.microsoft.com/office/powerpoint/2010/main" val="266963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AEA86C-1B91-4252-B0DF-15315F7FAC2D}"/>
              </a:ext>
            </a:extLst>
          </p:cNvPr>
          <p:cNvSpPr>
            <a:spLocks noGrp="1"/>
          </p:cNvSpPr>
          <p:nvPr>
            <p:ph type="title"/>
          </p:nvPr>
        </p:nvSpPr>
        <p:spPr/>
        <p:txBody>
          <a:bodyPr/>
          <a:lstStyle/>
          <a:p>
            <a:r>
              <a:rPr lang="sv-SE" dirty="0"/>
              <a:t>Förändring </a:t>
            </a:r>
            <a:r>
              <a:rPr lang="sv-SE" dirty="0" err="1"/>
              <a:t>godmans</a:t>
            </a:r>
            <a:r>
              <a:rPr lang="sv-SE" dirty="0"/>
              <a:t> kontot</a:t>
            </a:r>
          </a:p>
        </p:txBody>
      </p:sp>
      <p:sp>
        <p:nvSpPr>
          <p:cNvPr id="3" name="Platshållare för text 2">
            <a:extLst>
              <a:ext uri="{FF2B5EF4-FFF2-40B4-BE49-F238E27FC236}">
                <a16:creationId xmlns:a16="http://schemas.microsoft.com/office/drawing/2014/main" id="{C6D629B3-D093-42B1-8917-EA48D0B5E733}"/>
              </a:ext>
            </a:extLst>
          </p:cNvPr>
          <p:cNvSpPr>
            <a:spLocks noGrp="1"/>
          </p:cNvSpPr>
          <p:nvPr>
            <p:ph type="body" sz="quarter" idx="13"/>
          </p:nvPr>
        </p:nvSpPr>
        <p:spPr>
          <a:xfrm>
            <a:off x="1547664" y="1772816"/>
            <a:ext cx="7128791" cy="4032447"/>
          </a:xfrm>
        </p:spPr>
        <p:txBody>
          <a:bodyPr>
            <a:normAutofit/>
          </a:bodyPr>
          <a:lstStyle/>
          <a:p>
            <a:r>
              <a:rPr lang="sv-SE" b="1" i="1" dirty="0"/>
              <a:t>Ing Balans </a:t>
            </a:r>
            <a:r>
              <a:rPr lang="sv-SE" b="1" i="1" dirty="0" err="1"/>
              <a:t>godmanskonto</a:t>
            </a:r>
            <a:r>
              <a:rPr lang="sv-SE" b="1" i="1" dirty="0"/>
              <a:t> 10 000 kr </a:t>
            </a:r>
          </a:p>
          <a:p>
            <a:endParaRPr lang="sv-SE" dirty="0"/>
          </a:p>
          <a:p>
            <a:r>
              <a:rPr lang="sv-SE" i="1" dirty="0"/>
              <a:t>Insättningar</a:t>
            </a:r>
            <a:r>
              <a:rPr lang="sv-SE" b="1" i="1" dirty="0"/>
              <a:t>  (+ 10 000 överföring +11 543 netto </a:t>
            </a:r>
          </a:p>
          <a:p>
            <a:pPr marL="0" indent="0">
              <a:buNone/>
            </a:pPr>
            <a:r>
              <a:rPr lang="sv-SE" b="1" i="1" dirty="0"/>
              <a:t>    P-myndigheten  +850 </a:t>
            </a:r>
            <a:r>
              <a:rPr lang="sv-SE" b="1" i="1" dirty="0" err="1"/>
              <a:t>återbet</a:t>
            </a:r>
            <a:r>
              <a:rPr lang="sv-SE" b="1" i="1" dirty="0"/>
              <a:t> +1500 </a:t>
            </a:r>
            <a:r>
              <a:rPr lang="sv-SE" b="1" i="1" dirty="0" err="1"/>
              <a:t>swish</a:t>
            </a:r>
            <a:r>
              <a:rPr lang="sv-SE" b="1" i="1" dirty="0"/>
              <a:t>) </a:t>
            </a:r>
          </a:p>
          <a:p>
            <a:pPr marL="0" indent="0">
              <a:buNone/>
            </a:pPr>
            <a:r>
              <a:rPr lang="sv-SE" b="1" i="1" dirty="0"/>
              <a:t>    = 23 893 kr</a:t>
            </a:r>
          </a:p>
          <a:p>
            <a:pPr marL="0" indent="0">
              <a:buNone/>
            </a:pPr>
            <a:endParaRPr lang="sv-SE" dirty="0"/>
          </a:p>
          <a:p>
            <a:r>
              <a:rPr lang="sv-SE" i="1" dirty="0"/>
              <a:t>Utgifter</a:t>
            </a:r>
            <a:r>
              <a:rPr lang="sv-SE" dirty="0"/>
              <a:t> </a:t>
            </a:r>
            <a:r>
              <a:rPr lang="sv-SE" b="1" i="1" dirty="0"/>
              <a:t>( -5000 kr hyra - 600 kr skatt – 1000 kr fickpeng  -500 kr sparande) = 7 100 kr </a:t>
            </a:r>
          </a:p>
          <a:p>
            <a:endParaRPr lang="sv-SE" dirty="0"/>
          </a:p>
          <a:p>
            <a:r>
              <a:rPr lang="sv-SE" b="1" i="1" dirty="0"/>
              <a:t> Nettoförändring + 16 793 kr på </a:t>
            </a:r>
            <a:r>
              <a:rPr lang="sv-SE" b="1" i="1" dirty="0" err="1"/>
              <a:t>godmanskonto</a:t>
            </a:r>
            <a:r>
              <a:rPr lang="sv-SE" b="1" dirty="0"/>
              <a:t> = saldo  31 december </a:t>
            </a:r>
            <a:r>
              <a:rPr lang="sv-SE" b="1" dirty="0" err="1"/>
              <a:t>utg</a:t>
            </a:r>
            <a:r>
              <a:rPr lang="sv-SE" b="1" dirty="0"/>
              <a:t> balans 31 dec 26 793 kr</a:t>
            </a:r>
            <a:endParaRPr lang="sv-SE" dirty="0"/>
          </a:p>
          <a:p>
            <a:endParaRPr lang="sv-SE" dirty="0"/>
          </a:p>
        </p:txBody>
      </p:sp>
    </p:spTree>
    <p:extLst>
      <p:ext uri="{BB962C8B-B14F-4D97-AF65-F5344CB8AC3E}">
        <p14:creationId xmlns:p14="http://schemas.microsoft.com/office/powerpoint/2010/main" val="160030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0C05B5-EFC6-4A97-B682-275E97EA9B13}"/>
              </a:ext>
            </a:extLst>
          </p:cNvPr>
          <p:cNvSpPr>
            <a:spLocks noGrp="1"/>
          </p:cNvSpPr>
          <p:nvPr>
            <p:ph type="title"/>
          </p:nvPr>
        </p:nvSpPr>
        <p:spPr>
          <a:xfrm>
            <a:off x="1475656" y="332656"/>
            <a:ext cx="7056784" cy="818257"/>
          </a:xfrm>
        </p:spPr>
        <p:txBody>
          <a:bodyPr>
            <a:normAutofit fontScale="90000"/>
          </a:bodyPr>
          <a:lstStyle/>
          <a:p>
            <a:r>
              <a:rPr lang="sv-SE" dirty="0"/>
              <a:t>Vad ska </a:t>
            </a:r>
            <a:r>
              <a:rPr lang="sv-SE" u="sng" dirty="0"/>
              <a:t>bifogas din årsräkning </a:t>
            </a:r>
            <a:r>
              <a:rPr lang="sv-SE" dirty="0"/>
              <a:t>som bilagor</a:t>
            </a:r>
          </a:p>
        </p:txBody>
      </p:sp>
      <p:sp>
        <p:nvSpPr>
          <p:cNvPr id="3" name="Platshållare för text 2">
            <a:extLst>
              <a:ext uri="{FF2B5EF4-FFF2-40B4-BE49-F238E27FC236}">
                <a16:creationId xmlns:a16="http://schemas.microsoft.com/office/drawing/2014/main" id="{195CBA5D-5B10-436B-9FE9-103215619A5F}"/>
              </a:ext>
            </a:extLst>
          </p:cNvPr>
          <p:cNvSpPr>
            <a:spLocks noGrp="1"/>
          </p:cNvSpPr>
          <p:nvPr>
            <p:ph type="body" sz="quarter" idx="13"/>
          </p:nvPr>
        </p:nvSpPr>
        <p:spPr>
          <a:xfrm>
            <a:off x="1331640" y="976115"/>
            <a:ext cx="7812360" cy="5832648"/>
          </a:xfrm>
        </p:spPr>
        <p:txBody>
          <a:bodyPr>
            <a:normAutofit fontScale="62500" lnSpcReduction="20000"/>
          </a:bodyPr>
          <a:lstStyle/>
          <a:p>
            <a:r>
              <a:rPr lang="sv-SE" sz="2200" u="sng" dirty="0"/>
              <a:t>Redogörelseblankett</a:t>
            </a:r>
            <a:r>
              <a:rPr lang="sv-SE" sz="2200" dirty="0"/>
              <a:t> ska alltid bifogas oavsett om du begär arvode eller inte. </a:t>
            </a:r>
          </a:p>
          <a:p>
            <a:pPr marL="0" indent="0">
              <a:buNone/>
            </a:pPr>
            <a:r>
              <a:rPr lang="sv-SE" sz="2200" dirty="0"/>
              <a:t>      (först ladda ner spara på din dator, sen fylla i spara igen och sedan bifoga som </a:t>
            </a:r>
          </a:p>
          <a:p>
            <a:pPr marL="0" indent="0">
              <a:buNone/>
            </a:pPr>
            <a:r>
              <a:rPr lang="sv-SE" sz="2200" dirty="0"/>
              <a:t>       bilaga till årsräkningen</a:t>
            </a:r>
          </a:p>
          <a:p>
            <a:pPr marL="0" indent="0">
              <a:buNone/>
            </a:pPr>
            <a:endParaRPr lang="sv-SE" sz="2200" dirty="0"/>
          </a:p>
          <a:p>
            <a:r>
              <a:rPr lang="sv-SE" sz="2200" u="sng" dirty="0"/>
              <a:t>Årsbesked banker och värdepapper </a:t>
            </a:r>
            <a:r>
              <a:rPr lang="sv-SE" sz="2200" dirty="0"/>
              <a:t>(ICA,OK ) 31/12 </a:t>
            </a:r>
          </a:p>
          <a:p>
            <a:pPr marL="0" indent="0">
              <a:buNone/>
            </a:pPr>
            <a:r>
              <a:rPr lang="sv-SE" sz="2200" dirty="0"/>
              <a:t>     (även årsbesked för ingående värden 1/1 bör bifogas)</a:t>
            </a:r>
          </a:p>
          <a:p>
            <a:pPr marL="0" indent="0">
              <a:buNone/>
            </a:pPr>
            <a:endParaRPr lang="sv-SE" sz="2200" dirty="0"/>
          </a:p>
          <a:p>
            <a:r>
              <a:rPr lang="sv-SE" sz="2200" dirty="0"/>
              <a:t>Inkomstuppgifter övrig lön och pensionsinkomster </a:t>
            </a:r>
          </a:p>
          <a:p>
            <a:r>
              <a:rPr lang="sv-SE" sz="2200" u="sng" dirty="0"/>
              <a:t>Besked om utbetalning </a:t>
            </a:r>
            <a:r>
              <a:rPr lang="sv-SE" sz="2200" dirty="0"/>
              <a:t>F-kassa, P-myndighet </a:t>
            </a:r>
          </a:p>
          <a:p>
            <a:pPr marL="0" indent="0">
              <a:buNone/>
            </a:pPr>
            <a:r>
              <a:rPr lang="sv-SE" sz="2200" dirty="0"/>
              <a:t>       (flera utbetalningsbesked bifogas om beloppet ändrats under årets gång)  </a:t>
            </a:r>
          </a:p>
          <a:p>
            <a:endParaRPr lang="sv-SE" sz="2200" dirty="0"/>
          </a:p>
          <a:p>
            <a:r>
              <a:rPr lang="sv-SE" sz="2200" u="sng" dirty="0"/>
              <a:t>Bankkontoutdrag</a:t>
            </a:r>
            <a:r>
              <a:rPr lang="sv-SE" sz="2200" dirty="0"/>
              <a:t> för </a:t>
            </a:r>
            <a:r>
              <a:rPr lang="sv-SE" sz="2200" u="sng" dirty="0"/>
              <a:t>alla</a:t>
            </a:r>
            <a:r>
              <a:rPr lang="sv-SE" sz="2200" dirty="0"/>
              <a:t> konton </a:t>
            </a:r>
          </a:p>
          <a:p>
            <a:pPr marL="0" indent="0">
              <a:buNone/>
            </a:pPr>
            <a:r>
              <a:rPr lang="sv-SE" sz="2200" dirty="0"/>
              <a:t>      (</a:t>
            </a:r>
            <a:r>
              <a:rPr lang="sv-SE" sz="2200" u="sng" dirty="0"/>
              <a:t>sammanfoga filer </a:t>
            </a:r>
            <a:r>
              <a:rPr lang="sv-SE" sz="2200" u="sng" dirty="0" err="1"/>
              <a:t>pdf</a:t>
            </a:r>
            <a:r>
              <a:rPr lang="sv-SE" sz="2200" u="sng" dirty="0"/>
              <a:t> för </a:t>
            </a:r>
            <a:r>
              <a:rPr lang="sv-SE" sz="2200" dirty="0"/>
              <a:t>tex kontoutdrag som ofta har flera sidor till </a:t>
            </a:r>
            <a:r>
              <a:rPr lang="sv-SE" sz="2200" u="sng" dirty="0"/>
              <a:t>en fil </a:t>
            </a:r>
            <a:r>
              <a:rPr lang="sv-SE" sz="2200" dirty="0"/>
              <a:t>sök </a:t>
            </a:r>
          </a:p>
          <a:p>
            <a:pPr marL="0" indent="0">
              <a:buNone/>
            </a:pPr>
            <a:r>
              <a:rPr lang="sv-SE" sz="2200" dirty="0"/>
              <a:t>       gratisprogram på nätet)  </a:t>
            </a:r>
            <a:r>
              <a:rPr lang="sv-SE" sz="2200" dirty="0">
                <a:highlight>
                  <a:srgbClr val="FFFF00"/>
                </a:highlight>
              </a:rPr>
              <a:t>Du måste ha tillgång till att scanna in dokument </a:t>
            </a:r>
          </a:p>
          <a:p>
            <a:pPr marL="0" indent="0">
              <a:buNone/>
            </a:pPr>
            <a:endParaRPr lang="sv-SE" sz="2200" dirty="0"/>
          </a:p>
          <a:p>
            <a:r>
              <a:rPr lang="sv-SE" sz="2200" dirty="0"/>
              <a:t>Slutskattebesked för kvarskatt eller skatteåterbäring</a:t>
            </a:r>
          </a:p>
          <a:p>
            <a:r>
              <a:rPr lang="sv-SE" sz="2200" dirty="0"/>
              <a:t>Utdrag skattekonto för hela året om huvudmannen betalar arvode</a:t>
            </a:r>
          </a:p>
          <a:p>
            <a:pPr marL="0" indent="0">
              <a:buNone/>
            </a:pPr>
            <a:endParaRPr lang="sv-SE" sz="2200" dirty="0"/>
          </a:p>
          <a:p>
            <a:r>
              <a:rPr lang="sv-SE" sz="2200" dirty="0"/>
              <a:t>Kopia på samtliga girobetalordrar (som man betalade räkningar förr finns ännu kvar)</a:t>
            </a:r>
          </a:p>
          <a:p>
            <a:r>
              <a:rPr lang="sv-SE" sz="2200" dirty="0"/>
              <a:t>En hyresavi, en omvårdnads avi en, internetavi osv </a:t>
            </a:r>
          </a:p>
          <a:p>
            <a:endParaRPr lang="sv-SE" sz="2200" dirty="0"/>
          </a:p>
          <a:p>
            <a:r>
              <a:rPr lang="sv-SE" sz="2200" dirty="0"/>
              <a:t>Ränte- och kapitalbesked bank om perioden slutar före </a:t>
            </a:r>
            <a:r>
              <a:rPr lang="sv-SE" sz="2200" dirty="0" err="1"/>
              <a:t>årskiftet</a:t>
            </a:r>
            <a:r>
              <a:rPr lang="sv-SE" sz="2200" dirty="0"/>
              <a:t> </a:t>
            </a:r>
          </a:p>
          <a:p>
            <a:pPr marL="0" indent="0">
              <a:buNone/>
            </a:pPr>
            <a:r>
              <a:rPr lang="sv-SE" sz="2200" dirty="0"/>
              <a:t>      gäller även fonder och värdepapper (</a:t>
            </a:r>
            <a:r>
              <a:rPr lang="sv-SE" sz="2200" b="1" dirty="0"/>
              <a:t>sluträkning</a:t>
            </a:r>
            <a:r>
              <a:rPr lang="sv-SE" sz="2200" dirty="0"/>
              <a:t>).</a:t>
            </a:r>
          </a:p>
          <a:p>
            <a:pPr marL="0" indent="0">
              <a:buNone/>
            </a:pPr>
            <a:endParaRPr lang="sv-SE" sz="2200" dirty="0"/>
          </a:p>
          <a:p>
            <a:pPr marL="0" indent="0">
              <a:buNone/>
            </a:pPr>
            <a:r>
              <a:rPr lang="sv-SE" sz="2200" dirty="0"/>
              <a:t>Se checklista årsräkning där framgår vad du ska bifoga </a:t>
            </a:r>
          </a:p>
          <a:p>
            <a:pPr marL="0" indent="0">
              <a:buNone/>
            </a:pPr>
            <a:endParaRPr lang="sv-SE" sz="2200" dirty="0"/>
          </a:p>
          <a:p>
            <a:r>
              <a:rPr lang="sv-SE" sz="2200" b="1" dirty="0"/>
              <a:t>Skicka endast in kopior</a:t>
            </a:r>
            <a:r>
              <a:rPr lang="sv-SE" sz="2200" dirty="0"/>
              <a:t> aldrig original </a:t>
            </a:r>
          </a:p>
          <a:p>
            <a:endParaRPr lang="sv-SE" sz="2200" u="sng" dirty="0"/>
          </a:p>
          <a:p>
            <a:pPr marL="0" indent="0">
              <a:buNone/>
            </a:pPr>
            <a:endParaRPr lang="sv-SE" dirty="0"/>
          </a:p>
          <a:p>
            <a:pPr marL="0" indent="0">
              <a:buNone/>
            </a:pPr>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37709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423E34-CAB8-4B22-A54F-EF25AD773735}"/>
              </a:ext>
            </a:extLst>
          </p:cNvPr>
          <p:cNvSpPr>
            <a:spLocks noGrp="1"/>
          </p:cNvSpPr>
          <p:nvPr>
            <p:ph type="title"/>
          </p:nvPr>
        </p:nvSpPr>
        <p:spPr>
          <a:xfrm>
            <a:off x="1547664" y="44625"/>
            <a:ext cx="6552729" cy="504055"/>
          </a:xfrm>
        </p:spPr>
        <p:txBody>
          <a:bodyPr>
            <a:normAutofit fontScale="90000"/>
          </a:bodyPr>
          <a:lstStyle/>
          <a:p>
            <a:r>
              <a:rPr lang="sv-SE" dirty="0"/>
              <a:t>Vanliga felkällor och enkla tips</a:t>
            </a:r>
          </a:p>
        </p:txBody>
      </p:sp>
      <p:sp>
        <p:nvSpPr>
          <p:cNvPr id="3" name="Platshållare för text 2">
            <a:extLst>
              <a:ext uri="{FF2B5EF4-FFF2-40B4-BE49-F238E27FC236}">
                <a16:creationId xmlns:a16="http://schemas.microsoft.com/office/drawing/2014/main" id="{9D3E5BB8-DF2F-451B-AC56-05E807902EF3}"/>
              </a:ext>
            </a:extLst>
          </p:cNvPr>
          <p:cNvSpPr>
            <a:spLocks noGrp="1"/>
          </p:cNvSpPr>
          <p:nvPr>
            <p:ph type="body" sz="quarter" idx="13"/>
          </p:nvPr>
        </p:nvSpPr>
        <p:spPr>
          <a:xfrm>
            <a:off x="1331640" y="548680"/>
            <a:ext cx="7704856" cy="6309320"/>
          </a:xfrm>
        </p:spPr>
        <p:txBody>
          <a:bodyPr>
            <a:normAutofit fontScale="25000" lnSpcReduction="20000"/>
          </a:bodyPr>
          <a:lstStyle/>
          <a:p>
            <a:pPr marL="0" indent="0">
              <a:buNone/>
            </a:pPr>
            <a:r>
              <a:rPr lang="sv-SE" sz="7200" dirty="0"/>
              <a:t>-Kontrollera att ingen differens A + B = C + D finns årsräkning måste balansera på öret innan ni kan skicka in er årsräkning, glöm inte </a:t>
            </a:r>
            <a:r>
              <a:rPr lang="sv-SE" sz="7200" b="1" dirty="0"/>
              <a:t>BILAGOR, årsbesked osv </a:t>
            </a:r>
          </a:p>
          <a:p>
            <a:pPr marL="0" indent="0">
              <a:buNone/>
            </a:pPr>
            <a:endParaRPr lang="sv-SE" sz="7200" b="1" dirty="0"/>
          </a:p>
          <a:p>
            <a:pPr marL="0" indent="0">
              <a:buNone/>
            </a:pPr>
            <a:r>
              <a:rPr lang="sv-SE" sz="7200" b="1" dirty="0"/>
              <a:t>-Överföring mellan konton </a:t>
            </a:r>
            <a:r>
              <a:rPr lang="sv-SE" sz="7200" dirty="0"/>
              <a:t>som finns upptagna som </a:t>
            </a:r>
            <a:r>
              <a:rPr lang="sv-SE" sz="7200" u="sng" dirty="0"/>
              <a:t>likvida medel </a:t>
            </a:r>
            <a:r>
              <a:rPr lang="sv-SE" sz="7200" dirty="0"/>
              <a:t>tex överföring från </a:t>
            </a:r>
            <a:r>
              <a:rPr lang="sv-SE" sz="7200" dirty="0" err="1"/>
              <a:t>godmanskonto</a:t>
            </a:r>
            <a:r>
              <a:rPr lang="sv-SE" sz="7200" dirty="0"/>
              <a:t> till sparkonto påverkar ej inkomster eller utgifter. </a:t>
            </a:r>
          </a:p>
          <a:p>
            <a:pPr marL="0" indent="0">
              <a:buNone/>
            </a:pPr>
            <a:endParaRPr lang="sv-SE" sz="7200" dirty="0"/>
          </a:p>
          <a:p>
            <a:pPr marL="0" indent="0">
              <a:buNone/>
            </a:pPr>
            <a:r>
              <a:rPr lang="sv-SE" sz="7200" dirty="0"/>
              <a:t>-Tagit upp pensionen enligt insättning bankkonto (</a:t>
            </a:r>
            <a:r>
              <a:rPr lang="sv-SE" sz="7200" b="1" dirty="0"/>
              <a:t>fel ska vara inklusive skatt, dvs bruttoersättning före skatteavdrag</a:t>
            </a:r>
            <a:r>
              <a:rPr lang="sv-SE" sz="7200" dirty="0"/>
              <a:t>)</a:t>
            </a:r>
          </a:p>
          <a:p>
            <a:pPr marL="0" indent="0">
              <a:buNone/>
            </a:pPr>
            <a:endParaRPr lang="sv-SE" sz="7200" dirty="0"/>
          </a:p>
          <a:p>
            <a:pPr>
              <a:buFontTx/>
              <a:buChar char="-"/>
            </a:pPr>
            <a:r>
              <a:rPr lang="sv-SE" sz="7200" b="1" dirty="0"/>
              <a:t>Vid sluträkning eller del av år </a:t>
            </a:r>
            <a:r>
              <a:rPr lang="sv-SE" sz="7200" dirty="0"/>
              <a:t>ska ni kontakta F-kassan eller               P-myndighetens kundtjänst för att få en sammanställning över vad som utbetalats fram till den dag ert </a:t>
            </a:r>
            <a:r>
              <a:rPr lang="sv-SE" sz="7200" dirty="0" err="1"/>
              <a:t>godmans</a:t>
            </a:r>
            <a:r>
              <a:rPr lang="sv-SE" sz="7200" dirty="0"/>
              <a:t> uppdrag upphört. (Bruttoersättning, skattebelopp och eventuellt bostadsbidrag). </a:t>
            </a:r>
          </a:p>
          <a:p>
            <a:pPr marL="0" indent="0">
              <a:buNone/>
            </a:pPr>
            <a:endParaRPr lang="sv-SE" sz="7200" dirty="0"/>
          </a:p>
          <a:p>
            <a:pPr marL="0" indent="0">
              <a:buNone/>
            </a:pPr>
            <a:r>
              <a:rPr lang="sv-SE" sz="7200" dirty="0"/>
              <a:t>-Utgå alltid i första hand från årsbesked inte vad som står på kontoutdragen för att få rätta ingångs- och utgångsvärden.</a:t>
            </a:r>
          </a:p>
          <a:p>
            <a:pPr marL="0" indent="0">
              <a:buNone/>
            </a:pPr>
            <a:endParaRPr lang="sv-SE" sz="7200" dirty="0"/>
          </a:p>
          <a:p>
            <a:pPr marL="0" indent="0">
              <a:buNone/>
            </a:pPr>
            <a:r>
              <a:rPr lang="sv-SE" sz="7200" dirty="0"/>
              <a:t>-Gå igenom </a:t>
            </a:r>
            <a:r>
              <a:rPr lang="sv-SE" sz="7200" dirty="0" err="1"/>
              <a:t>godmans</a:t>
            </a:r>
            <a:r>
              <a:rPr lang="sv-SE" sz="7200" dirty="0"/>
              <a:t> konto (transaktionskonto/fria kontot) kontrollera att du tagit upp alla insättningar under avsnittet inkomster.</a:t>
            </a:r>
          </a:p>
          <a:p>
            <a:pPr marL="0" indent="0">
              <a:buNone/>
            </a:pPr>
            <a:endParaRPr lang="sv-SE" sz="7200" dirty="0"/>
          </a:p>
          <a:p>
            <a:pPr marL="0" indent="0">
              <a:buNone/>
            </a:pPr>
            <a:r>
              <a:rPr lang="sv-SE" sz="7200" dirty="0"/>
              <a:t>-Kontrollera att du fått med alla utgifter enligt kontoutdrag bankavgifter och andra småposter.</a:t>
            </a:r>
          </a:p>
          <a:p>
            <a:pPr marL="0" indent="0">
              <a:buNone/>
            </a:pPr>
            <a:endParaRPr lang="sv-SE" dirty="0"/>
          </a:p>
          <a:p>
            <a:pPr marL="0" indent="0">
              <a:buNone/>
            </a:pPr>
            <a:r>
              <a:rPr lang="sv-SE" sz="7200" dirty="0"/>
              <a:t>-I fall du har problem försök först själv, därefter kontakta annan erfaren god man tex frivilliga samhällsarbetares förening i </a:t>
            </a:r>
            <a:r>
              <a:rPr lang="sv-SE" sz="7200" dirty="0" err="1"/>
              <a:t>jämtland</a:t>
            </a:r>
            <a:r>
              <a:rPr lang="sv-SE" sz="5500" dirty="0"/>
              <a:t>.</a:t>
            </a:r>
          </a:p>
          <a:p>
            <a:endParaRPr lang="sv-SE" dirty="0"/>
          </a:p>
        </p:txBody>
      </p:sp>
    </p:spTree>
    <p:extLst>
      <p:ext uri="{BB962C8B-B14F-4D97-AF65-F5344CB8AC3E}">
        <p14:creationId xmlns:p14="http://schemas.microsoft.com/office/powerpoint/2010/main" val="24136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2290E3-64B1-4BF0-AAA4-2035B6687943}"/>
              </a:ext>
            </a:extLst>
          </p:cNvPr>
          <p:cNvSpPr>
            <a:spLocks noGrp="1"/>
          </p:cNvSpPr>
          <p:nvPr>
            <p:ph type="title"/>
          </p:nvPr>
        </p:nvSpPr>
        <p:spPr>
          <a:xfrm>
            <a:off x="1547664" y="836712"/>
            <a:ext cx="7056784" cy="818257"/>
          </a:xfrm>
        </p:spPr>
        <p:txBody>
          <a:bodyPr>
            <a:normAutofit fontScale="90000"/>
          </a:bodyPr>
          <a:lstStyle/>
          <a:p>
            <a:r>
              <a:rPr lang="sv-SE" dirty="0"/>
              <a:t>Förutom förteckning årsräkning/sluträkning</a:t>
            </a:r>
          </a:p>
        </p:txBody>
      </p:sp>
      <p:sp>
        <p:nvSpPr>
          <p:cNvPr id="3" name="Platshållare för text 2">
            <a:extLst>
              <a:ext uri="{FF2B5EF4-FFF2-40B4-BE49-F238E27FC236}">
                <a16:creationId xmlns:a16="http://schemas.microsoft.com/office/drawing/2014/main" id="{EDB5F985-B9AE-435B-A6DD-C0121F7AF25B}"/>
              </a:ext>
            </a:extLst>
          </p:cNvPr>
          <p:cNvSpPr>
            <a:spLocks noGrp="1"/>
          </p:cNvSpPr>
          <p:nvPr>
            <p:ph type="body" sz="quarter" idx="13"/>
          </p:nvPr>
        </p:nvSpPr>
        <p:spPr/>
        <p:txBody>
          <a:bodyPr/>
          <a:lstStyle/>
          <a:p>
            <a:pPr marL="0" indent="0">
              <a:buNone/>
            </a:pPr>
            <a:r>
              <a:rPr lang="sv-SE" dirty="0"/>
              <a:t>	Övriga e-tjänster i </a:t>
            </a:r>
            <a:r>
              <a:rPr lang="sv-SE" dirty="0" err="1"/>
              <a:t>valter</a:t>
            </a:r>
            <a:endParaRPr lang="sv-SE" dirty="0"/>
          </a:p>
          <a:p>
            <a:endParaRPr lang="sv-SE" dirty="0"/>
          </a:p>
          <a:p>
            <a:r>
              <a:rPr lang="sv-SE" dirty="0"/>
              <a:t>Begäran uttag spärrat konto</a:t>
            </a:r>
          </a:p>
          <a:p>
            <a:endParaRPr lang="sv-SE" dirty="0"/>
          </a:p>
          <a:p>
            <a:r>
              <a:rPr lang="sv-SE" dirty="0"/>
              <a:t>Begäran om entledigande</a:t>
            </a:r>
          </a:p>
          <a:p>
            <a:endParaRPr lang="sv-SE" dirty="0"/>
          </a:p>
          <a:p>
            <a:r>
              <a:rPr lang="sv-SE" dirty="0"/>
              <a:t>Ansökan om tillfällig god man</a:t>
            </a:r>
          </a:p>
        </p:txBody>
      </p:sp>
    </p:spTree>
    <p:extLst>
      <p:ext uri="{BB962C8B-B14F-4D97-AF65-F5344CB8AC3E}">
        <p14:creationId xmlns:p14="http://schemas.microsoft.com/office/powerpoint/2010/main" val="140030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734B35-7685-4AF3-AE91-22218368B721}"/>
              </a:ext>
            </a:extLst>
          </p:cNvPr>
          <p:cNvSpPr>
            <a:spLocks noGrp="1"/>
          </p:cNvSpPr>
          <p:nvPr>
            <p:ph type="title"/>
          </p:nvPr>
        </p:nvSpPr>
        <p:spPr>
          <a:xfrm>
            <a:off x="1547664" y="188641"/>
            <a:ext cx="7200800" cy="634232"/>
          </a:xfrm>
        </p:spPr>
        <p:txBody>
          <a:bodyPr>
            <a:normAutofit/>
          </a:bodyPr>
          <a:lstStyle/>
          <a:p>
            <a:r>
              <a:rPr lang="sv-SE" dirty="0"/>
              <a:t>Årsräkning ingående värden + inkomster </a:t>
            </a:r>
          </a:p>
        </p:txBody>
      </p:sp>
      <p:pic>
        <p:nvPicPr>
          <p:cNvPr id="6" name="Bildobjekt 5" descr="En bild som visar skärmbild&#10;&#10;Automatiskt genererad beskrivning">
            <a:extLst>
              <a:ext uri="{FF2B5EF4-FFF2-40B4-BE49-F238E27FC236}">
                <a16:creationId xmlns:a16="http://schemas.microsoft.com/office/drawing/2014/main" id="{F9A4CA33-B835-48B6-9D42-B63A3C928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681965"/>
            <a:ext cx="6912768" cy="6176035"/>
          </a:xfrm>
          <a:prstGeom prst="rect">
            <a:avLst/>
          </a:prstGeom>
        </p:spPr>
      </p:pic>
      <p:sp>
        <p:nvSpPr>
          <p:cNvPr id="8" name="textruta 7">
            <a:extLst>
              <a:ext uri="{FF2B5EF4-FFF2-40B4-BE49-F238E27FC236}">
                <a16:creationId xmlns:a16="http://schemas.microsoft.com/office/drawing/2014/main" id="{492CE846-2B19-44D8-9C89-92CDA4BD701E}"/>
              </a:ext>
            </a:extLst>
          </p:cNvPr>
          <p:cNvSpPr txBox="1"/>
          <p:nvPr/>
        </p:nvSpPr>
        <p:spPr>
          <a:xfrm>
            <a:off x="5724128" y="5517232"/>
            <a:ext cx="1907704" cy="646331"/>
          </a:xfrm>
          <a:prstGeom prst="rect">
            <a:avLst/>
          </a:prstGeom>
          <a:noFill/>
        </p:spPr>
        <p:txBody>
          <a:bodyPr wrap="square" rtlCol="0">
            <a:spAutoFit/>
          </a:bodyPr>
          <a:lstStyle/>
          <a:p>
            <a:r>
              <a:rPr lang="sv-SE" b="1" dirty="0"/>
              <a:t>Summa</a:t>
            </a:r>
            <a:r>
              <a:rPr lang="sv-SE" dirty="0"/>
              <a:t>: 51 435 kr (35 000 + 16 435)</a:t>
            </a:r>
          </a:p>
        </p:txBody>
      </p:sp>
      <p:cxnSp>
        <p:nvCxnSpPr>
          <p:cNvPr id="7" name="Rak pilkoppling 6">
            <a:extLst>
              <a:ext uri="{FF2B5EF4-FFF2-40B4-BE49-F238E27FC236}">
                <a16:creationId xmlns:a16="http://schemas.microsoft.com/office/drawing/2014/main" id="{B67C4A7B-CFAA-4670-894E-CC2A25EFC847}"/>
              </a:ext>
            </a:extLst>
          </p:cNvPr>
          <p:cNvCxnSpPr>
            <a:cxnSpLocks/>
          </p:cNvCxnSpPr>
          <p:nvPr/>
        </p:nvCxnSpPr>
        <p:spPr>
          <a:xfrm flipH="1">
            <a:off x="5558408" y="5840397"/>
            <a:ext cx="1119572" cy="672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16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E25AF-C957-4CA9-B5AC-71209B02DAFE}"/>
              </a:ext>
            </a:extLst>
          </p:cNvPr>
          <p:cNvSpPr>
            <a:spLocks noGrp="1"/>
          </p:cNvSpPr>
          <p:nvPr>
            <p:ph type="title"/>
          </p:nvPr>
        </p:nvSpPr>
        <p:spPr>
          <a:xfrm>
            <a:off x="1547664" y="404664"/>
            <a:ext cx="6552729" cy="1224137"/>
          </a:xfrm>
        </p:spPr>
        <p:txBody>
          <a:bodyPr>
            <a:normAutofit fontScale="90000"/>
          </a:bodyPr>
          <a:lstStyle/>
          <a:p>
            <a:r>
              <a:rPr lang="sv-SE" dirty="0"/>
              <a:t>Välkommen till grundutbildning om hur du upprättar en årsräkning i e-tjänsten </a:t>
            </a:r>
            <a:r>
              <a:rPr lang="sv-SE" dirty="0" err="1"/>
              <a:t>valter</a:t>
            </a:r>
            <a:endParaRPr lang="sv-SE" dirty="0"/>
          </a:p>
        </p:txBody>
      </p:sp>
      <p:sp>
        <p:nvSpPr>
          <p:cNvPr id="3" name="Platshållare för text 2">
            <a:extLst>
              <a:ext uri="{FF2B5EF4-FFF2-40B4-BE49-F238E27FC236}">
                <a16:creationId xmlns:a16="http://schemas.microsoft.com/office/drawing/2014/main" id="{491D34F9-E660-4CCA-84C1-555205460E59}"/>
              </a:ext>
            </a:extLst>
          </p:cNvPr>
          <p:cNvSpPr>
            <a:spLocks noGrp="1"/>
          </p:cNvSpPr>
          <p:nvPr>
            <p:ph type="body" sz="quarter" idx="13"/>
          </p:nvPr>
        </p:nvSpPr>
        <p:spPr>
          <a:xfrm>
            <a:off x="1691680" y="1628801"/>
            <a:ext cx="7776864" cy="5040559"/>
          </a:xfrm>
        </p:spPr>
        <p:txBody>
          <a:bodyPr>
            <a:normAutofit fontScale="62500" lnSpcReduction="20000"/>
          </a:bodyPr>
          <a:lstStyle/>
          <a:p>
            <a:pPr marL="0" indent="0">
              <a:buNone/>
            </a:pPr>
            <a:endParaRPr lang="sv-SE" sz="2200" dirty="0"/>
          </a:p>
          <a:p>
            <a:pPr marL="0" indent="0">
              <a:buNone/>
            </a:pPr>
            <a:endParaRPr lang="sv-SE" sz="2200" dirty="0"/>
          </a:p>
          <a:p>
            <a:r>
              <a:rPr lang="sv-SE" sz="2200" dirty="0"/>
              <a:t>Vilka underlag behöver du ha för att kunna fylla i årsräkningen?</a:t>
            </a:r>
          </a:p>
          <a:p>
            <a:endParaRPr lang="sv-SE" sz="2200" dirty="0"/>
          </a:p>
          <a:p>
            <a:r>
              <a:rPr lang="sv-SE" sz="2200" dirty="0"/>
              <a:t>Hur fyller du i årsräkning post för post? </a:t>
            </a:r>
          </a:p>
          <a:p>
            <a:pPr marL="0" indent="0">
              <a:buNone/>
            </a:pPr>
            <a:endParaRPr lang="sv-SE" sz="2200" dirty="0"/>
          </a:p>
          <a:p>
            <a:r>
              <a:rPr lang="sv-SE" sz="2200" dirty="0"/>
              <a:t>Årsräkning ska lämnas in senast 28 februari och vilka bilagor ska du skicka med?</a:t>
            </a:r>
          </a:p>
          <a:p>
            <a:pPr marL="0" indent="0">
              <a:buNone/>
            </a:pPr>
            <a:endParaRPr lang="sv-SE" sz="2200" dirty="0"/>
          </a:p>
          <a:p>
            <a:r>
              <a:rPr lang="sv-SE" sz="2400" dirty="0"/>
              <a:t>Digital redovisning via e-tjänsten Valter </a:t>
            </a:r>
          </a:p>
          <a:p>
            <a:endParaRPr lang="sv-SE" sz="2400" dirty="0"/>
          </a:p>
          <a:p>
            <a:r>
              <a:rPr lang="sv-SE" sz="2400" dirty="0"/>
              <a:t>Alla dina huvudmän finns redan upplagda i Valter</a:t>
            </a:r>
          </a:p>
          <a:p>
            <a:pPr marL="0" indent="0">
              <a:buNone/>
            </a:pPr>
            <a:endParaRPr lang="sv-SE" sz="2400" dirty="0"/>
          </a:p>
          <a:p>
            <a:r>
              <a:rPr lang="sv-SE" sz="2400" dirty="0"/>
              <a:t>Börja alltid med att titta igenom tre korta instruktionsfilmer sammanlagd speltid </a:t>
            </a:r>
          </a:p>
          <a:p>
            <a:pPr marL="0" indent="0">
              <a:buNone/>
            </a:pPr>
            <a:r>
              <a:rPr lang="sv-SE" sz="2400" dirty="0"/>
              <a:t>      15 minuter väl investerad tid. </a:t>
            </a:r>
            <a:r>
              <a:rPr lang="sv-SE" sz="2400" dirty="0">
                <a:hlinkClick r:id="rId2"/>
              </a:rPr>
              <a:t>www.ostersund.se/</a:t>
            </a:r>
            <a:r>
              <a:rPr lang="sv-SE" sz="2400" dirty="0" err="1">
                <a:hlinkClick r:id="rId2"/>
              </a:rPr>
              <a:t>valter</a:t>
            </a:r>
            <a:r>
              <a:rPr lang="sv-SE" sz="2400" dirty="0"/>
              <a:t>. Längst ner på sidan.</a:t>
            </a:r>
          </a:p>
          <a:p>
            <a:pPr marL="0" indent="0">
              <a:buNone/>
            </a:pPr>
            <a:endParaRPr lang="sv-SE" sz="2400" dirty="0"/>
          </a:p>
          <a:p>
            <a:r>
              <a:rPr lang="sv-SE" sz="2400" dirty="0"/>
              <a:t>Läs </a:t>
            </a:r>
            <a:r>
              <a:rPr lang="sv-SE" sz="2400" u="sng" dirty="0"/>
              <a:t>alltid</a:t>
            </a:r>
            <a:r>
              <a:rPr lang="sv-SE" sz="2400" dirty="0"/>
              <a:t> under rubriken nyheter när du loggat in i Valter </a:t>
            </a:r>
          </a:p>
          <a:p>
            <a:pPr marL="0" indent="0">
              <a:buNone/>
            </a:pPr>
            <a:endParaRPr lang="sv-SE" sz="2400" dirty="0"/>
          </a:p>
          <a:p>
            <a:pPr marL="0" indent="0">
              <a:buNone/>
            </a:pPr>
            <a:r>
              <a:rPr lang="sv-SE" sz="2400" dirty="0"/>
              <a:t>        - Länk till inloggningssida e-tjänsten Valter: </a:t>
            </a:r>
            <a:r>
              <a:rPr lang="sv-SE" sz="1600" dirty="0">
                <a:solidFill>
                  <a:srgbClr val="003399"/>
                </a:solidFill>
                <a:hlinkClick r:id="rId3"/>
              </a:rPr>
              <a:t>https://valter-ako.provisum.se/Inloggning.aspx</a:t>
            </a:r>
            <a:endParaRPr lang="sv-SE" sz="1600" dirty="0">
              <a:solidFill>
                <a:srgbClr val="003399"/>
              </a:solidFill>
            </a:endParaRPr>
          </a:p>
          <a:p>
            <a:pPr marL="0" indent="0">
              <a:buNone/>
            </a:pPr>
            <a:endParaRPr lang="sv-SE" sz="1600" dirty="0">
              <a:solidFill>
                <a:srgbClr val="003399"/>
              </a:solidFill>
            </a:endParaRPr>
          </a:p>
          <a:p>
            <a:pPr marL="0" indent="0">
              <a:buNone/>
            </a:pPr>
            <a:r>
              <a:rPr lang="sv-SE" sz="1900" b="1" dirty="0"/>
              <a:t>Har ni problem med inloggning prova att logga in med en annan webbläsare tex internet </a:t>
            </a:r>
            <a:r>
              <a:rPr lang="sv-SE" sz="1900" b="1" dirty="0" err="1"/>
              <a:t>explorer</a:t>
            </a:r>
            <a:endParaRPr lang="sv-SE" sz="1900" b="1" dirty="0"/>
          </a:p>
          <a:p>
            <a:pPr marL="0" indent="0">
              <a:buNone/>
            </a:pPr>
            <a:endParaRPr lang="sv-SE" sz="1600" dirty="0">
              <a:solidFill>
                <a:srgbClr val="003399"/>
              </a:solidFill>
            </a:endParaRPr>
          </a:p>
          <a:p>
            <a:pPr marL="0" indent="0">
              <a:buNone/>
            </a:pPr>
            <a:endParaRPr lang="sv-SE" sz="1600" dirty="0">
              <a:solidFill>
                <a:srgbClr val="003399"/>
              </a:solidFill>
            </a:endParaRPr>
          </a:p>
          <a:p>
            <a:pPr marL="0" indent="0">
              <a:buNone/>
            </a:pPr>
            <a:r>
              <a:rPr lang="sv-SE" sz="1600" dirty="0">
                <a:solidFill>
                  <a:srgbClr val="003399"/>
                </a:solidFill>
              </a:rPr>
              <a:t>         Mer information om e-tjänsten Valter finns på sista sidan i bildspelet </a:t>
            </a:r>
          </a:p>
          <a:p>
            <a:endParaRPr lang="sv-SE" sz="1050" dirty="0">
              <a:solidFill>
                <a:srgbClr val="003399"/>
              </a:solidFill>
            </a:endParaRPr>
          </a:p>
          <a:p>
            <a:pPr marL="0" indent="0">
              <a:buNone/>
            </a:pPr>
            <a:endParaRPr lang="sv-SE" sz="1600" dirty="0">
              <a:solidFill>
                <a:srgbClr val="003399"/>
              </a:solidFill>
            </a:endParaRPr>
          </a:p>
          <a:p>
            <a:endParaRPr lang="sv-SE" sz="2200" dirty="0"/>
          </a:p>
          <a:p>
            <a:pPr marL="0" indent="0">
              <a:buNone/>
            </a:pPr>
            <a:endParaRPr lang="sv-SE" dirty="0"/>
          </a:p>
        </p:txBody>
      </p:sp>
      <p:pic>
        <p:nvPicPr>
          <p:cNvPr id="5" name="Bild 4" descr="Lärare">
            <a:extLst>
              <a:ext uri="{FF2B5EF4-FFF2-40B4-BE49-F238E27FC236}">
                <a16:creationId xmlns:a16="http://schemas.microsoft.com/office/drawing/2014/main" id="{32FCD90B-F959-484E-952E-7A8CE8187A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3193" y="828759"/>
            <a:ext cx="914400" cy="914400"/>
          </a:xfrm>
          <a:prstGeom prst="rect">
            <a:avLst/>
          </a:prstGeom>
        </p:spPr>
      </p:pic>
    </p:spTree>
    <p:extLst>
      <p:ext uri="{BB962C8B-B14F-4D97-AF65-F5344CB8AC3E}">
        <p14:creationId xmlns:p14="http://schemas.microsoft.com/office/powerpoint/2010/main" val="16121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anim calcmode="lin" valueType="num">
                                      <p:cBhvr additive="base">
                                        <p:cTn id="5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22" end="22"/>
                                            </p:txEl>
                                          </p:spTgt>
                                        </p:tgtEl>
                                        <p:attrNameLst>
                                          <p:attrName>style.visibility</p:attrName>
                                        </p:attrNameLst>
                                      </p:cBhvr>
                                      <p:to>
                                        <p:strVal val="visible"/>
                                      </p:to>
                                    </p:set>
                                    <p:anim calcmode="lin" valueType="num">
                                      <p:cBhvr additive="base">
                                        <p:cTn id="61"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FBC680-9D3C-456F-8544-5D3A3C823092}"/>
              </a:ext>
            </a:extLst>
          </p:cNvPr>
          <p:cNvSpPr>
            <a:spLocks noGrp="1"/>
          </p:cNvSpPr>
          <p:nvPr>
            <p:ph type="title"/>
          </p:nvPr>
        </p:nvSpPr>
        <p:spPr/>
        <p:txBody>
          <a:bodyPr>
            <a:normAutofit fontScale="90000"/>
          </a:bodyPr>
          <a:lstStyle/>
          <a:p>
            <a:r>
              <a:rPr lang="sv-SE" dirty="0"/>
              <a:t>Utgifter + </a:t>
            </a:r>
            <a:r>
              <a:rPr lang="sv-SE" dirty="0" err="1"/>
              <a:t>utg</a:t>
            </a:r>
            <a:r>
              <a:rPr lang="sv-SE" dirty="0"/>
              <a:t> värden bank, fonder mm</a:t>
            </a:r>
          </a:p>
        </p:txBody>
      </p:sp>
      <p:pic>
        <p:nvPicPr>
          <p:cNvPr id="5" name="Bildobjekt 4" descr="En bild som visar skärmbild&#10;&#10;Automatiskt genererad beskrivning">
            <a:extLst>
              <a:ext uri="{FF2B5EF4-FFF2-40B4-BE49-F238E27FC236}">
                <a16:creationId xmlns:a16="http://schemas.microsoft.com/office/drawing/2014/main" id="{06F0F393-D7C0-41B3-8C19-64A073ADE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705588"/>
            <a:ext cx="3744416" cy="4891764"/>
          </a:xfrm>
          <a:prstGeom prst="rect">
            <a:avLst/>
          </a:prstGeom>
        </p:spPr>
      </p:pic>
      <p:pic>
        <p:nvPicPr>
          <p:cNvPr id="7" name="Bildobjekt 6" descr="En bild som visar skärmbild&#10;&#10;Automatiskt genererad beskrivning">
            <a:extLst>
              <a:ext uri="{FF2B5EF4-FFF2-40B4-BE49-F238E27FC236}">
                <a16:creationId xmlns:a16="http://schemas.microsoft.com/office/drawing/2014/main" id="{632625B7-AF63-4888-9209-692A546CD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28" y="1705588"/>
            <a:ext cx="3672408" cy="3305406"/>
          </a:xfrm>
          <a:prstGeom prst="rect">
            <a:avLst/>
          </a:prstGeom>
        </p:spPr>
      </p:pic>
      <p:sp>
        <p:nvSpPr>
          <p:cNvPr id="8" name="textruta 7">
            <a:extLst>
              <a:ext uri="{FF2B5EF4-FFF2-40B4-BE49-F238E27FC236}">
                <a16:creationId xmlns:a16="http://schemas.microsoft.com/office/drawing/2014/main" id="{E579CDA5-63CD-4151-A9D3-BE7DDAA8DA5F}"/>
              </a:ext>
            </a:extLst>
          </p:cNvPr>
          <p:cNvSpPr txBox="1"/>
          <p:nvPr/>
        </p:nvSpPr>
        <p:spPr>
          <a:xfrm>
            <a:off x="5490102" y="5010994"/>
            <a:ext cx="2520280" cy="1754326"/>
          </a:xfrm>
          <a:prstGeom prst="rect">
            <a:avLst/>
          </a:prstGeom>
          <a:noFill/>
        </p:spPr>
        <p:txBody>
          <a:bodyPr wrap="square" rtlCol="0">
            <a:spAutoFit/>
          </a:bodyPr>
          <a:lstStyle/>
          <a:p>
            <a:r>
              <a:rPr lang="sv-SE" b="1" dirty="0"/>
              <a:t>Summa</a:t>
            </a:r>
            <a:r>
              <a:rPr lang="sv-SE" dirty="0"/>
              <a:t>: 51 435 kr (9 642 + 41 793 kr)</a:t>
            </a:r>
          </a:p>
          <a:p>
            <a:endParaRPr lang="sv-SE" dirty="0"/>
          </a:p>
          <a:p>
            <a:r>
              <a:rPr lang="sv-SE" u="sng" dirty="0"/>
              <a:t>Dvs årsräkningen balanserar klar för </a:t>
            </a:r>
            <a:r>
              <a:rPr lang="sv-SE" u="sng" dirty="0" err="1"/>
              <a:t>inskick</a:t>
            </a:r>
            <a:r>
              <a:rPr lang="sv-SE" u="sng" dirty="0"/>
              <a:t> + bilagor</a:t>
            </a:r>
          </a:p>
        </p:txBody>
      </p:sp>
      <p:cxnSp>
        <p:nvCxnSpPr>
          <p:cNvPr id="4" name="Rak pilkoppling 3">
            <a:extLst>
              <a:ext uri="{FF2B5EF4-FFF2-40B4-BE49-F238E27FC236}">
                <a16:creationId xmlns:a16="http://schemas.microsoft.com/office/drawing/2014/main" id="{F195DA01-E55B-4894-A857-E98EC9D5725F}"/>
              </a:ext>
            </a:extLst>
          </p:cNvPr>
          <p:cNvCxnSpPr>
            <a:cxnSpLocks/>
          </p:cNvCxnSpPr>
          <p:nvPr/>
        </p:nvCxnSpPr>
        <p:spPr>
          <a:xfrm flipV="1">
            <a:off x="6012160" y="4151470"/>
            <a:ext cx="738082" cy="859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21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755011-FC62-41D4-A81C-BF352BBBFE07}"/>
              </a:ext>
            </a:extLst>
          </p:cNvPr>
          <p:cNvSpPr>
            <a:spLocks noGrp="1"/>
          </p:cNvSpPr>
          <p:nvPr>
            <p:ph type="title"/>
          </p:nvPr>
        </p:nvSpPr>
        <p:spPr>
          <a:xfrm>
            <a:off x="1547664" y="836713"/>
            <a:ext cx="6552729" cy="576064"/>
          </a:xfrm>
        </p:spPr>
        <p:txBody>
          <a:bodyPr>
            <a:normAutofit/>
          </a:bodyPr>
          <a:lstStyle/>
          <a:p>
            <a:r>
              <a:rPr lang="sv-SE" dirty="0"/>
              <a:t>Slutligen lite mer som är bra att veta </a:t>
            </a:r>
          </a:p>
        </p:txBody>
      </p:sp>
      <p:sp>
        <p:nvSpPr>
          <p:cNvPr id="3" name="Platshållare för text 2">
            <a:extLst>
              <a:ext uri="{FF2B5EF4-FFF2-40B4-BE49-F238E27FC236}">
                <a16:creationId xmlns:a16="http://schemas.microsoft.com/office/drawing/2014/main" id="{78161711-CEE8-4D7C-A863-D5332234FD4E}"/>
              </a:ext>
            </a:extLst>
          </p:cNvPr>
          <p:cNvSpPr>
            <a:spLocks noGrp="1"/>
          </p:cNvSpPr>
          <p:nvPr>
            <p:ph type="body" sz="quarter" idx="13"/>
          </p:nvPr>
        </p:nvSpPr>
        <p:spPr>
          <a:xfrm>
            <a:off x="1187624" y="1412777"/>
            <a:ext cx="8101408" cy="5400600"/>
          </a:xfrm>
        </p:spPr>
        <p:txBody>
          <a:bodyPr>
            <a:normAutofit fontScale="62500" lnSpcReduction="20000"/>
          </a:bodyPr>
          <a:lstStyle/>
          <a:p>
            <a:r>
              <a:rPr lang="sv-SE" dirty="0"/>
              <a:t>När du loggat in i Valter finns det en meny längst uppe till höger </a:t>
            </a:r>
            <a:r>
              <a:rPr lang="sv-SE" u="sng" dirty="0"/>
              <a:t>Manual,</a:t>
            </a:r>
            <a:r>
              <a:rPr lang="sv-SE" dirty="0"/>
              <a:t> här finns mer bra information. Det finns även en </a:t>
            </a:r>
            <a:r>
              <a:rPr lang="sv-SE" u="sng" dirty="0"/>
              <a:t>hjälp</a:t>
            </a:r>
            <a:r>
              <a:rPr lang="sv-SE" dirty="0"/>
              <a:t> inne i </a:t>
            </a:r>
            <a:r>
              <a:rPr lang="sv-SE" dirty="0" err="1"/>
              <a:t>valter</a:t>
            </a:r>
            <a:r>
              <a:rPr lang="sv-SE" dirty="0"/>
              <a:t> som visar olika hjälptexter finns under manualen. </a:t>
            </a:r>
          </a:p>
          <a:p>
            <a:pPr marL="0" indent="0">
              <a:buNone/>
            </a:pPr>
            <a:endParaRPr lang="sv-SE" dirty="0"/>
          </a:p>
          <a:p>
            <a:r>
              <a:rPr lang="sv-SE" dirty="0"/>
              <a:t>Läs alltid under </a:t>
            </a:r>
            <a:r>
              <a:rPr lang="sv-SE" u="sng" dirty="0"/>
              <a:t>nyheter</a:t>
            </a:r>
            <a:r>
              <a:rPr lang="sv-SE" dirty="0"/>
              <a:t> på första sidan när du loggat in.</a:t>
            </a:r>
          </a:p>
          <a:p>
            <a:pPr marL="0" indent="0">
              <a:buNone/>
            </a:pPr>
            <a:endParaRPr lang="sv-SE" dirty="0"/>
          </a:p>
          <a:p>
            <a:r>
              <a:rPr lang="sv-SE" dirty="0"/>
              <a:t>Du kan alltid gå tillbaka till </a:t>
            </a:r>
            <a:r>
              <a:rPr lang="sv-SE" u="sng" dirty="0"/>
              <a:t>utbildningsfilme</a:t>
            </a:r>
            <a:r>
              <a:rPr lang="sv-SE" dirty="0"/>
              <a:t>r som finns på </a:t>
            </a:r>
            <a:r>
              <a:rPr lang="sv-SE" dirty="0">
                <a:hlinkClick r:id="rId2"/>
              </a:rPr>
              <a:t>www.ostersund.se/</a:t>
            </a:r>
            <a:r>
              <a:rPr lang="sv-SE" dirty="0" err="1">
                <a:hlinkClick r:id="rId2"/>
              </a:rPr>
              <a:t>valter</a:t>
            </a:r>
            <a:r>
              <a:rPr lang="sv-SE" dirty="0"/>
              <a:t>. Under redovisningsfilmen visas hur du rättar en felaktigt inmatad post.</a:t>
            </a:r>
          </a:p>
          <a:p>
            <a:endParaRPr lang="sv-SE" dirty="0"/>
          </a:p>
          <a:p>
            <a:r>
              <a:rPr lang="sv-SE" dirty="0"/>
              <a:t>Var noga när du registrerar poster löpande att det sker </a:t>
            </a:r>
            <a:r>
              <a:rPr lang="sv-SE" u="sng" dirty="0"/>
              <a:t>på rätt huvudman </a:t>
            </a:r>
            <a:r>
              <a:rPr lang="sv-SE" dirty="0"/>
              <a:t>och </a:t>
            </a:r>
          </a:p>
          <a:p>
            <a:pPr marL="0" indent="0">
              <a:buNone/>
            </a:pPr>
            <a:r>
              <a:rPr lang="sv-SE" dirty="0"/>
              <a:t>        </a:t>
            </a:r>
            <a:r>
              <a:rPr lang="sv-SE" u="sng" dirty="0"/>
              <a:t>på rätt räkenskapsår.</a:t>
            </a:r>
            <a:r>
              <a:rPr lang="sv-SE" dirty="0"/>
              <a:t>  Alla inmatningar sparas automatiskt.</a:t>
            </a:r>
          </a:p>
          <a:p>
            <a:endParaRPr lang="sv-SE" dirty="0"/>
          </a:p>
          <a:p>
            <a:r>
              <a:rPr lang="sv-SE" dirty="0"/>
              <a:t>Differens ska alltid vara 0 kr annars kan du inte skicka in din årsräkning</a:t>
            </a:r>
            <a:r>
              <a:rPr lang="sv-SE" u="sng" dirty="0"/>
              <a:t>. Dvs årsräkningen balanserar</a:t>
            </a:r>
            <a:r>
              <a:rPr lang="sv-SE" dirty="0"/>
              <a:t>.</a:t>
            </a:r>
          </a:p>
          <a:p>
            <a:pPr marL="0" indent="0">
              <a:buNone/>
            </a:pPr>
            <a:r>
              <a:rPr lang="sv-SE" dirty="0"/>
              <a:t>         (</a:t>
            </a:r>
            <a:r>
              <a:rPr lang="sv-SE" dirty="0">
                <a:highlight>
                  <a:srgbClr val="FFFF00"/>
                </a:highlight>
              </a:rPr>
              <a:t>ingående värden likvida medel + inkomster </a:t>
            </a:r>
            <a:r>
              <a:rPr lang="sv-SE" dirty="0"/>
              <a:t>= </a:t>
            </a:r>
            <a:r>
              <a:rPr lang="sv-SE" dirty="0">
                <a:highlight>
                  <a:srgbClr val="FFFF00"/>
                </a:highlight>
              </a:rPr>
              <a:t>utgifter + likvida medel utgående värde</a:t>
            </a:r>
            <a:r>
              <a:rPr lang="sv-SE" dirty="0"/>
              <a:t>) A + B = C + D</a:t>
            </a:r>
          </a:p>
          <a:p>
            <a:pPr marL="0" indent="0">
              <a:buNone/>
            </a:pPr>
            <a:r>
              <a:rPr lang="sv-SE" dirty="0"/>
              <a:t>         icke likvida medel är mer en upplysning om övriga tillgångar. </a:t>
            </a:r>
          </a:p>
          <a:p>
            <a:pPr marL="0" indent="0">
              <a:buNone/>
            </a:pPr>
            <a:endParaRPr lang="sv-SE" dirty="0"/>
          </a:p>
          <a:p>
            <a:r>
              <a:rPr lang="sv-SE" u="sng" dirty="0"/>
              <a:t>Du kan inte skicka in kompletteringar i efterhand </a:t>
            </a:r>
            <a:r>
              <a:rPr lang="sv-SE" dirty="0"/>
              <a:t>när du väl skickat in din årsräkning. Kompletteringar går med vanlig post. Var noga att du har alla årsbesked mm och ”</a:t>
            </a:r>
            <a:r>
              <a:rPr lang="sv-SE" u="sng" dirty="0"/>
              <a:t>ladda in bilagor</a:t>
            </a:r>
            <a:r>
              <a:rPr lang="sv-SE" dirty="0"/>
              <a:t>”  innan du skickar in din årsräkning  mm)</a:t>
            </a:r>
          </a:p>
          <a:p>
            <a:endParaRPr lang="sv-SE" dirty="0"/>
          </a:p>
          <a:p>
            <a:r>
              <a:rPr lang="sv-SE" dirty="0"/>
              <a:t>Leta upp fil efter fil som du tänker bifoga först ”</a:t>
            </a:r>
            <a:r>
              <a:rPr lang="sv-SE" dirty="0" err="1"/>
              <a:t>select</a:t>
            </a:r>
            <a:r>
              <a:rPr lang="sv-SE" dirty="0"/>
              <a:t>” sedan och ”ladda in” innan du trycker skickar in och signerar med </a:t>
            </a:r>
            <a:r>
              <a:rPr lang="sv-SE" dirty="0" err="1"/>
              <a:t>bankid</a:t>
            </a:r>
            <a:r>
              <a:rPr lang="sv-SE" dirty="0"/>
              <a:t>. Använd ruta för ”</a:t>
            </a:r>
            <a:r>
              <a:rPr lang="sv-SE" u="sng" dirty="0"/>
              <a:t>beskrivning”</a:t>
            </a:r>
            <a:r>
              <a:rPr lang="sv-SE" dirty="0"/>
              <a:t> vad filen innehåller tex årsbesked 211231 osv. Skicka in allt som hör till årsräkningen </a:t>
            </a:r>
            <a:r>
              <a:rPr lang="sv-SE" u="sng" dirty="0"/>
              <a:t>samlat</a:t>
            </a:r>
            <a:r>
              <a:rPr lang="sv-SE" dirty="0"/>
              <a:t>. </a:t>
            </a:r>
          </a:p>
          <a:p>
            <a:endParaRPr lang="sv-SE" dirty="0"/>
          </a:p>
          <a:p>
            <a:r>
              <a:rPr lang="sv-SE" dirty="0"/>
              <a:t>Har du lämnat in årsräkning digitalt får du hem ett brev när den är granskad och ingen kopia skickas ut.  (inlämnad årsräkning byter status från inskickad till granskad)</a:t>
            </a:r>
          </a:p>
          <a:p>
            <a:endParaRPr lang="sv-SE" dirty="0"/>
          </a:p>
          <a:p>
            <a:r>
              <a:rPr lang="sv-SE" dirty="0"/>
              <a:t>Enklare teknisk support tillhandahålls av kundcenter 063-143000, val av webbläsare, vissa inställningar på din dator. Stort ansvar ligger på er själva att ni har rätt inställningar och rätt programvara i er dator.</a:t>
            </a:r>
          </a:p>
          <a:p>
            <a:endParaRPr lang="sv-SE" dirty="0"/>
          </a:p>
        </p:txBody>
      </p:sp>
    </p:spTree>
    <p:extLst>
      <p:ext uri="{BB962C8B-B14F-4D97-AF65-F5344CB8AC3E}">
        <p14:creationId xmlns:p14="http://schemas.microsoft.com/office/powerpoint/2010/main" val="183816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C1728E-7E4A-4AEA-958F-7AF6786A855E}"/>
              </a:ext>
            </a:extLst>
          </p:cNvPr>
          <p:cNvSpPr>
            <a:spLocks noGrp="1"/>
          </p:cNvSpPr>
          <p:nvPr>
            <p:ph type="title"/>
          </p:nvPr>
        </p:nvSpPr>
        <p:spPr>
          <a:xfrm>
            <a:off x="1259632" y="87777"/>
            <a:ext cx="7884368" cy="951300"/>
          </a:xfrm>
        </p:spPr>
        <p:txBody>
          <a:bodyPr>
            <a:normAutofit fontScale="90000"/>
          </a:bodyPr>
          <a:lstStyle/>
          <a:p>
            <a:r>
              <a:rPr lang="sv-SE" sz="2200" dirty="0"/>
              <a:t>Status på årsräkningar, (manual o hjälp se pilar)   </a:t>
            </a:r>
            <a:br>
              <a:rPr lang="sv-SE" sz="2200" dirty="0"/>
            </a:br>
            <a:r>
              <a:rPr lang="sv-SE" sz="2200" dirty="0"/>
              <a:t>Förhandsgranska = här ser du hur din årsräkning ser ut</a:t>
            </a:r>
            <a:br>
              <a:rPr lang="sv-SE" sz="2200" dirty="0"/>
            </a:br>
            <a:r>
              <a:rPr lang="sv-SE" sz="2200" dirty="0"/>
              <a:t>Notera att differens måste vara o kr för att signera och skicka in </a:t>
            </a:r>
            <a:r>
              <a:rPr lang="sv-SE" sz="2200" dirty="0" err="1"/>
              <a:t>inin</a:t>
            </a:r>
            <a:endParaRPr lang="sv-SE" sz="2200" dirty="0"/>
          </a:p>
        </p:txBody>
      </p:sp>
      <p:pic>
        <p:nvPicPr>
          <p:cNvPr id="4" name="Bildobjekt 3">
            <a:extLst>
              <a:ext uri="{FF2B5EF4-FFF2-40B4-BE49-F238E27FC236}">
                <a16:creationId xmlns:a16="http://schemas.microsoft.com/office/drawing/2014/main" id="{2905B4E1-9E1E-47F5-BE35-3F5538DC904E}"/>
              </a:ext>
            </a:extLst>
          </p:cNvPr>
          <p:cNvPicPr>
            <a:picLocks noChangeAspect="1"/>
          </p:cNvPicPr>
          <p:nvPr/>
        </p:nvPicPr>
        <p:blipFill>
          <a:blip r:embed="rId2"/>
          <a:stretch>
            <a:fillRect/>
          </a:stretch>
        </p:blipFill>
        <p:spPr>
          <a:xfrm>
            <a:off x="1259632" y="1068351"/>
            <a:ext cx="7884368" cy="3396550"/>
          </a:xfrm>
          <a:prstGeom prst="rect">
            <a:avLst/>
          </a:prstGeom>
        </p:spPr>
      </p:pic>
      <p:sp>
        <p:nvSpPr>
          <p:cNvPr id="10" name="Pil: höger 9">
            <a:extLst>
              <a:ext uri="{FF2B5EF4-FFF2-40B4-BE49-F238E27FC236}">
                <a16:creationId xmlns:a16="http://schemas.microsoft.com/office/drawing/2014/main" id="{701426D6-FB36-4D64-AF0A-D22BAEA86AD1}"/>
              </a:ext>
            </a:extLst>
          </p:cNvPr>
          <p:cNvSpPr/>
          <p:nvPr/>
        </p:nvSpPr>
        <p:spPr>
          <a:xfrm rot="20293512">
            <a:off x="7422615" y="1959271"/>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höger 10">
            <a:extLst>
              <a:ext uri="{FF2B5EF4-FFF2-40B4-BE49-F238E27FC236}">
                <a16:creationId xmlns:a16="http://schemas.microsoft.com/office/drawing/2014/main" id="{39E609E6-22CB-4D02-AE37-397EAE8A0078}"/>
              </a:ext>
            </a:extLst>
          </p:cNvPr>
          <p:cNvSpPr/>
          <p:nvPr/>
        </p:nvSpPr>
        <p:spPr>
          <a:xfrm>
            <a:off x="6794697" y="1505626"/>
            <a:ext cx="978408" cy="294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skärmbild&#10;&#10;Automatiskt genererad beskrivning">
            <a:extLst>
              <a:ext uri="{FF2B5EF4-FFF2-40B4-BE49-F238E27FC236}">
                <a16:creationId xmlns:a16="http://schemas.microsoft.com/office/drawing/2014/main" id="{64C7735C-3EE9-40ED-9C83-B8624941B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4465320"/>
            <a:ext cx="7884368" cy="2392680"/>
          </a:xfrm>
          <a:prstGeom prst="rect">
            <a:avLst/>
          </a:prstGeom>
        </p:spPr>
      </p:pic>
      <p:sp>
        <p:nvSpPr>
          <p:cNvPr id="7" name="Pil: nedåt 6">
            <a:extLst>
              <a:ext uri="{FF2B5EF4-FFF2-40B4-BE49-F238E27FC236}">
                <a16:creationId xmlns:a16="http://schemas.microsoft.com/office/drawing/2014/main" id="{AD7EDB3D-0249-4F96-920A-3F8BB8FC732A}"/>
              </a:ext>
            </a:extLst>
          </p:cNvPr>
          <p:cNvSpPr/>
          <p:nvPr/>
        </p:nvSpPr>
        <p:spPr>
          <a:xfrm>
            <a:off x="7884368" y="5661660"/>
            <a:ext cx="332730" cy="641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126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32544B-FBDA-4826-9CE1-FED77C49EE0C}"/>
              </a:ext>
            </a:extLst>
          </p:cNvPr>
          <p:cNvSpPr>
            <a:spLocks noGrp="1"/>
          </p:cNvSpPr>
          <p:nvPr>
            <p:ph type="title"/>
          </p:nvPr>
        </p:nvSpPr>
        <p:spPr>
          <a:xfrm>
            <a:off x="1691680" y="100174"/>
            <a:ext cx="6552729" cy="1548172"/>
          </a:xfrm>
        </p:spPr>
        <p:txBody>
          <a:bodyPr>
            <a:normAutofit fontScale="90000"/>
          </a:bodyPr>
          <a:lstStyle/>
          <a:p>
            <a:r>
              <a:rPr lang="sv-SE" dirty="0"/>
              <a:t>Tack för att ni var med och lyssnade !</a:t>
            </a:r>
            <a:br>
              <a:rPr lang="sv-SE" dirty="0"/>
            </a:br>
            <a:r>
              <a:rPr lang="sv-SE" dirty="0"/>
              <a:t>Ni är jätteviktiga för många och tack för att ni engagerar er för våra svaga i samhället</a:t>
            </a:r>
          </a:p>
        </p:txBody>
      </p:sp>
      <p:sp>
        <p:nvSpPr>
          <p:cNvPr id="3" name="Platshållare för text 2">
            <a:extLst>
              <a:ext uri="{FF2B5EF4-FFF2-40B4-BE49-F238E27FC236}">
                <a16:creationId xmlns:a16="http://schemas.microsoft.com/office/drawing/2014/main" id="{1E37AC68-4311-40C8-A9ED-2B177ED196D2}"/>
              </a:ext>
            </a:extLst>
          </p:cNvPr>
          <p:cNvSpPr>
            <a:spLocks noGrp="1"/>
          </p:cNvSpPr>
          <p:nvPr>
            <p:ph type="body" sz="quarter" idx="13"/>
          </p:nvPr>
        </p:nvSpPr>
        <p:spPr>
          <a:xfrm>
            <a:off x="1418804" y="4653136"/>
            <a:ext cx="7884368" cy="1653745"/>
          </a:xfrm>
        </p:spPr>
        <p:txBody>
          <a:bodyPr>
            <a:normAutofit fontScale="25000" lnSpcReduction="20000"/>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sz="7200" dirty="0"/>
              <a:t>Kontaktuppgifter</a:t>
            </a:r>
          </a:p>
          <a:p>
            <a:r>
              <a:rPr lang="sv-SE" sz="7200" dirty="0"/>
              <a:t>-Kenneth Nilsson  063-14 30 65  kenneth.nilsson@ostersund.se </a:t>
            </a:r>
          </a:p>
          <a:p>
            <a:r>
              <a:rPr lang="sv-SE" sz="7200"/>
              <a:t>-Mattis Gelotte 063-14 42 81 mattis.gelotte@</a:t>
            </a:r>
            <a:r>
              <a:rPr lang="sv-SE" sz="7200" dirty="0"/>
              <a:t>ostersund.se</a:t>
            </a:r>
          </a:p>
          <a:p>
            <a:endParaRPr lang="sv-SE" dirty="0"/>
          </a:p>
        </p:txBody>
      </p:sp>
      <p:sp>
        <p:nvSpPr>
          <p:cNvPr id="6" name="Rectangle 3">
            <a:extLst>
              <a:ext uri="{FF2B5EF4-FFF2-40B4-BE49-F238E27FC236}">
                <a16:creationId xmlns:a16="http://schemas.microsoft.com/office/drawing/2014/main" id="{4C2B132C-9D3D-4862-8417-6A90E12BB8EF}"/>
              </a:ext>
            </a:extLst>
          </p:cNvPr>
          <p:cNvSpPr>
            <a:spLocks noChangeArrowheads="1"/>
          </p:cNvSpPr>
          <p:nvPr/>
        </p:nvSpPr>
        <p:spPr bwMode="auto">
          <a:xfrm>
            <a:off x="1529759" y="1648346"/>
            <a:ext cx="6984776" cy="556518"/>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sv-SE" sz="1300" b="1" dirty="0">
                <a:solidFill>
                  <a:srgbClr val="333333"/>
                </a:solidFill>
                <a:latin typeface="open sans"/>
              </a:rPr>
              <a:t>Håll koll på överförmyndarens hemsida egen flik för kommande utbildningar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hlinkClick r:id="rId2"/>
              </a:rPr>
              <a:t>www.ostersund.se/overformyndaren</a:t>
            </a:r>
            <a:r>
              <a:rPr kumimoji="0" lang="sv-SE" altLang="sv-SE" sz="1300" b="1" i="0" u="none" strike="noStrike" cap="none" normalizeH="0" baseline="0" dirty="0">
                <a:ln>
                  <a:noFill/>
                </a:ln>
                <a:solidFill>
                  <a:srgbClr val="333333"/>
                </a:solidFill>
                <a:effectLst/>
                <a:latin typeface="open sans"/>
              </a:rPr>
              <a:t> ”</a:t>
            </a:r>
            <a:r>
              <a:rPr kumimoji="0" lang="sv-SE" altLang="sv-SE" sz="1300" i="0" u="none" strike="noStrike" cap="none" normalizeH="0" baseline="0" dirty="0">
                <a:ln>
                  <a:noFill/>
                </a:ln>
                <a:solidFill>
                  <a:srgbClr val="333333"/>
                </a:solidFill>
                <a:effectLst/>
                <a:latin typeface="open sans"/>
              </a:rPr>
              <a:t>utbildningar hos överförmyndaren</a:t>
            </a:r>
            <a:r>
              <a:rPr kumimoji="0" lang="sv-SE" altLang="sv-SE" sz="1300" b="1" i="0" u="none" strike="noStrike" cap="none" normalizeH="0" baseline="0" dirty="0">
                <a:ln>
                  <a:noFill/>
                </a:ln>
                <a:solidFill>
                  <a:srgbClr val="333333"/>
                </a:solidFill>
                <a:effectLst/>
                <a:latin typeface="open sans"/>
              </a:rPr>
              <a:t>”</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120F05E3-5176-489A-B6A2-1238A9FDFA21}"/>
              </a:ext>
            </a:extLst>
          </p:cNvPr>
          <p:cNvSpPr>
            <a:spLocks noChangeArrowheads="1"/>
          </p:cNvSpPr>
          <p:nvPr/>
        </p:nvSpPr>
        <p:spPr bwMode="auto">
          <a:xfrm>
            <a:off x="1367136" y="2276872"/>
            <a:ext cx="7776864" cy="3711228"/>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Årsräkning 2021 kan nu lämnas in via e-tjänsten Valter och att begära uttag från spärrat konto digitalt.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Allt du behöver för att kunna använda e-tjänsten </a:t>
            </a:r>
            <a:r>
              <a:rPr kumimoji="0" lang="sv-SE" altLang="sv-SE" sz="1000" b="0" i="0" u="none" strike="noStrike" cap="none" normalizeH="0" baseline="0" dirty="0" err="1">
                <a:ln>
                  <a:noFill/>
                </a:ln>
                <a:solidFill>
                  <a:srgbClr val="333333"/>
                </a:solidFill>
                <a:effectLst/>
                <a:latin typeface="open sans"/>
              </a:rPr>
              <a:t>valter</a:t>
            </a:r>
            <a:r>
              <a:rPr kumimoji="0" lang="sv-SE" altLang="sv-SE" sz="1000" b="0" i="0" u="none" strike="noStrike" cap="none" normalizeH="0" baseline="0" dirty="0">
                <a:ln>
                  <a:noFill/>
                </a:ln>
                <a:solidFill>
                  <a:srgbClr val="333333"/>
                </a:solidFill>
                <a:effectLst/>
                <a:latin typeface="open sans"/>
              </a:rPr>
              <a:t> är att du har tillgång till Internet och ditt bank-ID. Alla dina huvudmän finns redan upplagda i </a:t>
            </a:r>
            <a:r>
              <a:rPr kumimoji="0" lang="sv-SE" altLang="sv-SE" sz="1000" b="0" i="0" u="none" strike="noStrike" cap="none" normalizeH="0" baseline="0" dirty="0" err="1">
                <a:ln>
                  <a:noFill/>
                </a:ln>
                <a:solidFill>
                  <a:srgbClr val="333333"/>
                </a:solidFill>
                <a:effectLst/>
                <a:latin typeface="open sans"/>
              </a:rPr>
              <a:t>valter</a:t>
            </a:r>
            <a:endParaRPr kumimoji="0" lang="sv-SE" altLang="sv-SE"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När du kommer till e-tjänsten ange ditt personnummer tryck logga in och uppge sedan.  Öppna ditt mobila </a:t>
            </a:r>
            <a:r>
              <a:rPr kumimoji="0" lang="sv-SE" altLang="sv-SE" sz="1000" b="0" i="0" u="none" strike="noStrike" cap="none" normalizeH="0" baseline="0" dirty="0" err="1">
                <a:ln>
                  <a:noFill/>
                </a:ln>
                <a:solidFill>
                  <a:srgbClr val="333333"/>
                </a:solidFill>
                <a:effectLst/>
                <a:latin typeface="open sans"/>
              </a:rPr>
              <a:t>bankid</a:t>
            </a:r>
            <a:r>
              <a:rPr kumimoji="0" lang="sv-SE" altLang="sv-SE" sz="1000" b="0" i="0" u="none" strike="noStrike" cap="none" normalizeH="0" baseline="0" dirty="0">
                <a:ln>
                  <a:noFill/>
                </a:ln>
                <a:solidFill>
                  <a:srgbClr val="333333"/>
                </a:solidFill>
                <a:effectLst/>
                <a:latin typeface="open sans"/>
              </a:rPr>
              <a:t> i din telefon och ange din personliga kod.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Läs alltid under </a:t>
            </a:r>
            <a:r>
              <a:rPr kumimoji="0" lang="sv-SE" altLang="sv-SE" sz="1000" b="0" i="0" u="sng" strike="noStrike" cap="none" normalizeH="0" baseline="0" dirty="0">
                <a:ln>
                  <a:noFill/>
                </a:ln>
                <a:solidFill>
                  <a:srgbClr val="333333"/>
                </a:solidFill>
                <a:effectLst/>
                <a:latin typeface="open sans"/>
              </a:rPr>
              <a:t>Nyheter </a:t>
            </a:r>
            <a:r>
              <a:rPr kumimoji="0" lang="sv-SE" altLang="sv-SE" sz="1000" b="0" i="0" u="none" strike="noStrike" cap="none" normalizeH="0" baseline="0" dirty="0">
                <a:ln>
                  <a:noFill/>
                </a:ln>
                <a:solidFill>
                  <a:srgbClr val="333333"/>
                </a:solidFill>
                <a:effectLst/>
                <a:latin typeface="open sans"/>
              </a:rPr>
              <a:t>när du loggat in </a:t>
            </a:r>
            <a:r>
              <a:rPr lang="sv-SE" altLang="sv-SE" sz="1000" dirty="0">
                <a:solidFill>
                  <a:srgbClr val="333333"/>
                </a:solidFill>
                <a:latin typeface="open sans"/>
              </a:rPr>
              <a:t>o</a:t>
            </a:r>
            <a:r>
              <a:rPr kumimoji="0" lang="sv-SE" altLang="sv-SE" sz="1000" b="0" i="0" u="none" strike="noStrike" cap="none" normalizeH="0" baseline="0" dirty="0">
                <a:ln>
                  <a:noFill/>
                </a:ln>
                <a:solidFill>
                  <a:srgbClr val="333333"/>
                </a:solidFill>
                <a:effectLst/>
                <a:latin typeface="open sans"/>
              </a:rPr>
              <a:t>ch klicka på </a:t>
            </a:r>
            <a:r>
              <a:rPr kumimoji="0" lang="sv-SE" altLang="sv-SE" sz="1000" b="0" i="0" strike="noStrike" cap="none" normalizeH="0" baseline="0" dirty="0">
                <a:ln>
                  <a:noFill/>
                </a:ln>
                <a:solidFill>
                  <a:srgbClr val="333333"/>
                </a:solidFill>
                <a:effectLst/>
                <a:latin typeface="open sans"/>
              </a:rPr>
              <a:t>manualen uppe till höger där finns mer</a:t>
            </a:r>
          </a:p>
          <a:p>
            <a:pPr marL="0" marR="0" lvl="0" indent="0" algn="l" defTabSz="914400" rtl="0" eaLnBrk="0" fontAlgn="base" latinLnBrk="0" hangingPunct="0">
              <a:lnSpc>
                <a:spcPct val="100000"/>
              </a:lnSpc>
              <a:spcBef>
                <a:spcPct val="0"/>
              </a:spcBef>
              <a:spcAft>
                <a:spcPct val="0"/>
              </a:spcAft>
              <a:buClrTx/>
              <a:buSzTx/>
              <a:buFontTx/>
              <a:buNone/>
              <a:tabLst/>
            </a:pPr>
            <a:r>
              <a:rPr lang="sv-SE" altLang="sv-SE" sz="1000" dirty="0">
                <a:solidFill>
                  <a:srgbClr val="333333"/>
                </a:solidFill>
                <a:latin typeface="open sans"/>
              </a:rPr>
              <a:t>Instruktioner </a:t>
            </a:r>
            <a:r>
              <a:rPr kumimoji="0" lang="sv-SE" altLang="sv-SE" sz="1000" b="0" i="0" strike="noStrike" cap="none" normalizeH="0" baseline="0" dirty="0">
                <a:ln>
                  <a:noFill/>
                </a:ln>
                <a:solidFill>
                  <a:srgbClr val="333333"/>
                </a:solidFill>
                <a:effectLst/>
                <a:latin typeface="open sans"/>
              </a:rPr>
              <a:t>hur du använder tjänsten</a:t>
            </a:r>
            <a:r>
              <a:rPr kumimoji="0" lang="sv-SE" altLang="sv-SE" sz="10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Följ länk</a:t>
            </a:r>
            <a:r>
              <a:rPr lang="sv-SE" altLang="sv-SE" sz="1300" b="1" dirty="0">
                <a:solidFill>
                  <a:srgbClr val="333333"/>
                </a:solidFill>
                <a:latin typeface="open sans"/>
              </a:rPr>
              <a:t>: läs mer e-tjänsten </a:t>
            </a:r>
            <a:r>
              <a:rPr lang="sv-SE" altLang="sv-SE" sz="1300" b="1" dirty="0" err="1">
                <a:solidFill>
                  <a:srgbClr val="333333"/>
                </a:solidFill>
                <a:latin typeface="open sans"/>
              </a:rPr>
              <a:t>valter</a:t>
            </a:r>
            <a:r>
              <a:rPr lang="sv-SE" altLang="sv-SE" sz="1300" b="1" dirty="0">
                <a:solidFill>
                  <a:srgbClr val="333333"/>
                </a:solidFill>
                <a:latin typeface="open sans"/>
              </a:rPr>
              <a:t> </a:t>
            </a:r>
            <a:r>
              <a:rPr lang="sv-SE" altLang="sv-SE" sz="1300" b="1" dirty="0">
                <a:solidFill>
                  <a:srgbClr val="333333"/>
                </a:solidFill>
                <a:latin typeface="open sans"/>
                <a:hlinkClick r:id="rId3"/>
              </a:rPr>
              <a:t>www.ostersund.se/valter</a:t>
            </a:r>
            <a:endParaRPr lang="sv-SE" altLang="sv-SE" sz="1300" b="1" dirty="0">
              <a:solidFill>
                <a:srgbClr val="33333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1300" b="1" dirty="0">
              <a:solidFill>
                <a:srgbClr val="333333"/>
              </a:solidFill>
              <a:latin typeface="open sans"/>
            </a:endParaRPr>
          </a:p>
          <a:p>
            <a:pPr lvl="0"/>
            <a:r>
              <a:rPr lang="sv-SE" altLang="sv-SE" sz="1300" b="1" dirty="0">
                <a:solidFill>
                  <a:srgbClr val="333333"/>
                </a:solidFill>
                <a:latin typeface="open sans"/>
              </a:rPr>
              <a:t>Direktinloggning: </a:t>
            </a:r>
            <a:r>
              <a:rPr lang="sv-SE" sz="1400" dirty="0">
                <a:solidFill>
                  <a:srgbClr val="003399"/>
                </a:solidFill>
                <a:hlinkClick r:id="rId4"/>
              </a:rPr>
              <a:t>https://valter-ako.provisum.se/Inloggning.aspx</a:t>
            </a:r>
            <a:endParaRPr lang="sv-SE" altLang="sv-SE" sz="1300" b="1" dirty="0">
              <a:solidFill>
                <a:srgbClr val="33333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sng"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Om du inte kan lämna in årsräkningen digitalt så använder du blanketten Årsräkning/sluträkning och redogörelseblanketten som finns på vår hemsida under blanketter.</a:t>
            </a: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dirty="0">
                <a:ln>
                  <a:noFill/>
                </a:ln>
                <a:solidFill>
                  <a:schemeClr val="tx1"/>
                </a:solidFill>
                <a:effectLst/>
                <a:latin typeface="Arial" panose="020B0604020202020204" pitchFamily="34" charset="0"/>
              </a:rPr>
            </a:b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27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7" end="17"/>
                                            </p:txEl>
                                          </p:spTgt>
                                        </p:tgtEl>
                                        <p:attrNameLst>
                                          <p:attrName>style.visibility</p:attrName>
                                        </p:attrNameLst>
                                      </p:cBhvr>
                                      <p:to>
                                        <p:strVal val="visible"/>
                                      </p:to>
                                    </p:set>
                                    <p:anim calcmode="lin" valueType="num">
                                      <p:cBhvr additive="base">
                                        <p:cTn id="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8" end="18"/>
                                            </p:txEl>
                                          </p:spTgt>
                                        </p:tgtEl>
                                        <p:attrNameLst>
                                          <p:attrName>style.visibility</p:attrName>
                                        </p:attrNameLst>
                                      </p:cBhvr>
                                      <p:to>
                                        <p:strVal val="visible"/>
                                      </p:to>
                                    </p:set>
                                    <p:anim calcmode="lin" valueType="num">
                                      <p:cBhvr additive="base">
                                        <p:cTn id="1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9" end="19"/>
                                            </p:txEl>
                                          </p:spTgt>
                                        </p:tgtEl>
                                        <p:attrNameLst>
                                          <p:attrName>style.visibility</p:attrName>
                                        </p:attrNameLst>
                                      </p:cBhvr>
                                      <p:to>
                                        <p:strVal val="visible"/>
                                      </p:to>
                                    </p:set>
                                    <p:anim calcmode="lin" valueType="num">
                                      <p:cBhvr additive="base">
                                        <p:cTn id="1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78C8F4-A3F0-4E22-B5B7-B51AB66D69E0}"/>
              </a:ext>
            </a:extLst>
          </p:cNvPr>
          <p:cNvSpPr>
            <a:spLocks noGrp="1"/>
          </p:cNvSpPr>
          <p:nvPr>
            <p:ph type="title"/>
          </p:nvPr>
        </p:nvSpPr>
        <p:spPr>
          <a:xfrm>
            <a:off x="1547664" y="332656"/>
            <a:ext cx="7200800" cy="1296144"/>
          </a:xfrm>
        </p:spPr>
        <p:txBody>
          <a:bodyPr>
            <a:noAutofit/>
          </a:bodyPr>
          <a:lstStyle/>
          <a:p>
            <a:r>
              <a:rPr lang="sv-SE" sz="2000" dirty="0"/>
              <a:t>Nyhet från Försäkringskassan, från januari 2022 kan du beställa underlag till din årsredovisning. Sammanställning utbetalningar</a:t>
            </a:r>
          </a:p>
        </p:txBody>
      </p:sp>
      <p:sp>
        <p:nvSpPr>
          <p:cNvPr id="3" name="Platshållare för text 2">
            <a:extLst>
              <a:ext uri="{FF2B5EF4-FFF2-40B4-BE49-F238E27FC236}">
                <a16:creationId xmlns:a16="http://schemas.microsoft.com/office/drawing/2014/main" id="{F0700633-E9AA-4297-BE70-392C034051DD}"/>
              </a:ext>
            </a:extLst>
          </p:cNvPr>
          <p:cNvSpPr>
            <a:spLocks noGrp="1"/>
          </p:cNvSpPr>
          <p:nvPr>
            <p:ph type="body" sz="quarter" idx="13"/>
          </p:nvPr>
        </p:nvSpPr>
        <p:spPr>
          <a:xfrm>
            <a:off x="1547664" y="1772816"/>
            <a:ext cx="7344816" cy="4464496"/>
          </a:xfrm>
        </p:spPr>
        <p:txBody>
          <a:bodyPr>
            <a:normAutofit fontScale="70000" lnSpcReduction="20000"/>
          </a:bodyPr>
          <a:lstStyle/>
          <a:p>
            <a:r>
              <a:rPr lang="sv-SE" b="1" dirty="0"/>
              <a:t>Digitala tjänster för ställföreträdare</a:t>
            </a:r>
          </a:p>
          <a:p>
            <a:pPr marL="0" indent="0">
              <a:buNone/>
            </a:pPr>
            <a:endParaRPr lang="sv-SE" dirty="0"/>
          </a:p>
          <a:p>
            <a:r>
              <a:rPr lang="sv-SE" dirty="0"/>
              <a:t>Om du är god man eller förvaltare för en person kan du använda Mina sidor för att ansöka om ersättning för din huvudman. </a:t>
            </a:r>
          </a:p>
          <a:p>
            <a:pPr marL="0" indent="0">
              <a:buNone/>
            </a:pPr>
            <a:endParaRPr lang="sv-SE" dirty="0"/>
          </a:p>
          <a:p>
            <a:r>
              <a:rPr lang="sv-SE" dirty="0"/>
              <a:t>Utifrån din roll som ställföreträdare kan du logga in på Mina sidor och ansöka om ersättning – och från januari också beställa underlag inför årsredovisningen till Överförmyndarnämnden. Du behöver bara en inloggning oavsett om du har en eller flera huvudmän.</a:t>
            </a:r>
          </a:p>
          <a:p>
            <a:endParaRPr lang="sv-SE" dirty="0"/>
          </a:p>
          <a:p>
            <a:r>
              <a:rPr lang="sv-SE" dirty="0"/>
              <a:t>För att använda våra digitala tjänster går du till Logga in här på webbplatsen. På inloggningssidan väljer du att logga in som ställföreträdare. Du loggar in med ditt personnummer och identifierar dig med ditt bank-id. </a:t>
            </a:r>
          </a:p>
          <a:p>
            <a:endParaRPr lang="sv-SE" dirty="0"/>
          </a:p>
          <a:p>
            <a:r>
              <a:rPr lang="sv-SE" dirty="0"/>
              <a:t>Vi behöver ha </a:t>
            </a:r>
            <a:r>
              <a:rPr lang="sv-SE" u="sng" dirty="0"/>
              <a:t>en kopia av ditt förordnande registrerat hos oss </a:t>
            </a:r>
            <a:r>
              <a:rPr lang="sv-SE" dirty="0"/>
              <a:t>för att du ska få tillgång till tjänsten.</a:t>
            </a:r>
          </a:p>
          <a:p>
            <a:endParaRPr lang="sv-SE" dirty="0"/>
          </a:p>
          <a:p>
            <a:pPr marL="0" indent="0">
              <a:buNone/>
            </a:pPr>
            <a:r>
              <a:rPr lang="sv-SE" b="1" dirty="0"/>
              <a:t>       Beställa underlag inför årsredovisningen </a:t>
            </a:r>
          </a:p>
          <a:p>
            <a:r>
              <a:rPr lang="sv-SE" dirty="0"/>
              <a:t>När du ska redovisa till Överförmyndarnämnden beställer du enkelt underlag från oss via Mina sidor. Du får då en sammanställning av samtliga utbetalningar som vi gjort till din huvudman för föregående år och vilken skatt vi dragit. Sammanställningen skickar vi till den postadress vi har registrerad för dig som ställföreträdare. </a:t>
            </a:r>
          </a:p>
          <a:p>
            <a:endParaRPr lang="sv-SE" dirty="0"/>
          </a:p>
          <a:p>
            <a:endParaRPr lang="sv-SE" dirty="0"/>
          </a:p>
        </p:txBody>
      </p:sp>
    </p:spTree>
    <p:extLst>
      <p:ext uri="{BB962C8B-B14F-4D97-AF65-F5344CB8AC3E}">
        <p14:creationId xmlns:p14="http://schemas.microsoft.com/office/powerpoint/2010/main" val="416123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B6E0BE-8B10-4E76-AF23-60E7F21FD962}"/>
              </a:ext>
            </a:extLst>
          </p:cNvPr>
          <p:cNvSpPr>
            <a:spLocks noGrp="1"/>
          </p:cNvSpPr>
          <p:nvPr>
            <p:ph type="title"/>
          </p:nvPr>
        </p:nvSpPr>
        <p:spPr>
          <a:xfrm>
            <a:off x="1547664" y="218646"/>
            <a:ext cx="6768752" cy="1194131"/>
          </a:xfrm>
        </p:spPr>
        <p:txBody>
          <a:bodyPr>
            <a:normAutofit fontScale="90000"/>
          </a:bodyPr>
          <a:lstStyle/>
          <a:p>
            <a:r>
              <a:rPr lang="sv-SE" dirty="0"/>
              <a:t>Innan du börjar med årsräkningen ladda ner följande blankett från hemsidan till din dator. </a:t>
            </a:r>
          </a:p>
        </p:txBody>
      </p:sp>
      <p:sp>
        <p:nvSpPr>
          <p:cNvPr id="3" name="Platshållare för text 2">
            <a:extLst>
              <a:ext uri="{FF2B5EF4-FFF2-40B4-BE49-F238E27FC236}">
                <a16:creationId xmlns:a16="http://schemas.microsoft.com/office/drawing/2014/main" id="{9AE38AB0-FB0E-4CAB-939F-05C8E02D34CB}"/>
              </a:ext>
            </a:extLst>
          </p:cNvPr>
          <p:cNvSpPr>
            <a:spLocks noGrp="1"/>
          </p:cNvSpPr>
          <p:nvPr>
            <p:ph type="body" sz="quarter" idx="13"/>
          </p:nvPr>
        </p:nvSpPr>
        <p:spPr>
          <a:xfrm>
            <a:off x="1547664" y="1412777"/>
            <a:ext cx="7035080" cy="4248471"/>
          </a:xfrm>
        </p:spPr>
        <p:txBody>
          <a:bodyPr>
            <a:normAutofit fontScale="32500" lnSpcReduction="20000"/>
          </a:bodyPr>
          <a:lstStyle/>
          <a:p>
            <a:pPr marL="0" indent="0">
              <a:buNone/>
            </a:pPr>
            <a:endParaRPr lang="sv-SE" sz="5000" dirty="0"/>
          </a:p>
          <a:p>
            <a:r>
              <a:rPr lang="sv-SE" sz="5000" dirty="0"/>
              <a:t>Redogörelseblankett för uppdraget </a:t>
            </a:r>
          </a:p>
          <a:p>
            <a:endParaRPr lang="sv-SE" sz="5000" dirty="0"/>
          </a:p>
          <a:p>
            <a:r>
              <a:rPr lang="sv-SE" sz="5000" dirty="0"/>
              <a:t>Verbal beskrivning och en sorts checklista/hjälp för ditt uppdrag och underlag för att överförmyndaren ska kunna arvodera dig rätt.</a:t>
            </a:r>
          </a:p>
          <a:p>
            <a:pPr marL="0" indent="0">
              <a:buNone/>
            </a:pPr>
            <a:endParaRPr lang="sv-SE" sz="5000" dirty="0"/>
          </a:p>
          <a:p>
            <a:r>
              <a:rPr lang="sv-SE" sz="5000" dirty="0"/>
              <a:t>Ska bifogas oavsett om du önskar arvode eller inte.</a:t>
            </a:r>
          </a:p>
          <a:p>
            <a:endParaRPr lang="sv-SE" sz="5000" dirty="0"/>
          </a:p>
          <a:p>
            <a:r>
              <a:rPr lang="sv-SE" sz="5000" dirty="0"/>
              <a:t>Se till att redogörelseblanketten alltid är </a:t>
            </a:r>
            <a:r>
              <a:rPr lang="sv-SE" sz="5000" u="sng" dirty="0"/>
              <a:t>en egen fil som alltid bifogas</a:t>
            </a:r>
          </a:p>
          <a:p>
            <a:pPr marL="0" indent="0">
              <a:buNone/>
            </a:pPr>
            <a:r>
              <a:rPr lang="sv-SE" sz="5000" dirty="0"/>
              <a:t>            </a:t>
            </a:r>
          </a:p>
          <a:p>
            <a:pPr marL="0" indent="0">
              <a:buNone/>
            </a:pPr>
            <a:r>
              <a:rPr lang="sv-SE" sz="4200" dirty="0">
                <a:hlinkClick r:id="rId2"/>
              </a:rPr>
              <a:t>https://eservice.ostersund.se/oversikt/getflowform/790/209</a:t>
            </a:r>
            <a:endParaRPr lang="sv-SE" sz="4200" dirty="0"/>
          </a:p>
          <a:p>
            <a:pPr marL="0" indent="0">
              <a:buNone/>
            </a:pPr>
            <a:endParaRPr lang="sv-SE" sz="4200" dirty="0"/>
          </a:p>
          <a:p>
            <a:pPr marL="0" indent="0">
              <a:buNone/>
            </a:pPr>
            <a:r>
              <a:rPr lang="sv-SE" sz="4000" dirty="0"/>
              <a:t>Pappersblanketter för årsräkning/sluträkning, redogörelseblankett och andra blanketter finns att skriva ut via Östersunds kommuns hemsida </a:t>
            </a:r>
            <a:r>
              <a:rPr lang="sv-SE" sz="4000" dirty="0">
                <a:hlinkClick r:id="rId3"/>
              </a:rPr>
              <a:t>www.ostersund.se/overformyndaren</a:t>
            </a:r>
            <a:endParaRPr lang="sv-SE" sz="4000" dirty="0"/>
          </a:p>
          <a:p>
            <a:pPr marL="0" indent="0">
              <a:buNone/>
            </a:pPr>
            <a:r>
              <a:rPr lang="sv-SE" sz="4000" dirty="0"/>
              <a:t>-blanketter hos överförmyndaren</a:t>
            </a:r>
          </a:p>
          <a:p>
            <a:pPr marL="0" indent="0">
              <a:buNone/>
            </a:pPr>
            <a:r>
              <a:rPr lang="sv-SE" sz="3600" i="1" dirty="0"/>
              <a:t>  </a:t>
            </a:r>
            <a:endParaRPr lang="sv-SE" sz="3600" dirty="0"/>
          </a:p>
          <a:p>
            <a:endParaRPr lang="sv-SE" dirty="0"/>
          </a:p>
        </p:txBody>
      </p:sp>
      <p:pic>
        <p:nvPicPr>
          <p:cNvPr id="5" name="Bild 4" descr="Laptop">
            <a:extLst>
              <a:ext uri="{FF2B5EF4-FFF2-40B4-BE49-F238E27FC236}">
                <a16:creationId xmlns:a16="http://schemas.microsoft.com/office/drawing/2014/main" id="{248E5BD5-0E4A-4116-9F8A-33C108B956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52320" y="5661248"/>
            <a:ext cx="914400" cy="914400"/>
          </a:xfrm>
          <a:prstGeom prst="rect">
            <a:avLst/>
          </a:prstGeom>
        </p:spPr>
      </p:pic>
    </p:spTree>
    <p:extLst>
      <p:ext uri="{BB962C8B-B14F-4D97-AF65-F5344CB8AC3E}">
        <p14:creationId xmlns:p14="http://schemas.microsoft.com/office/powerpoint/2010/main" val="4935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24510-5BCA-49C2-A753-FDC4114DDC0C}"/>
              </a:ext>
            </a:extLst>
          </p:cNvPr>
          <p:cNvSpPr>
            <a:spLocks noGrp="1"/>
          </p:cNvSpPr>
          <p:nvPr>
            <p:ph type="title"/>
          </p:nvPr>
        </p:nvSpPr>
        <p:spPr/>
        <p:txBody>
          <a:bodyPr/>
          <a:lstStyle/>
          <a:p>
            <a:r>
              <a:rPr lang="sv-SE" dirty="0"/>
              <a:t>Vem betalar arvodet</a:t>
            </a:r>
          </a:p>
        </p:txBody>
      </p:sp>
      <p:sp>
        <p:nvSpPr>
          <p:cNvPr id="3" name="Platshållare för text 2">
            <a:extLst>
              <a:ext uri="{FF2B5EF4-FFF2-40B4-BE49-F238E27FC236}">
                <a16:creationId xmlns:a16="http://schemas.microsoft.com/office/drawing/2014/main" id="{20007A8C-12AD-4D87-A355-D67818933C27}"/>
              </a:ext>
            </a:extLst>
          </p:cNvPr>
          <p:cNvSpPr>
            <a:spLocks noGrp="1"/>
          </p:cNvSpPr>
          <p:nvPr>
            <p:ph type="body" sz="quarter" idx="13"/>
          </p:nvPr>
        </p:nvSpPr>
        <p:spPr>
          <a:xfrm>
            <a:off x="1547664" y="1772816"/>
            <a:ext cx="7272808" cy="4752528"/>
          </a:xfrm>
        </p:spPr>
        <p:txBody>
          <a:bodyPr>
            <a:normAutofit fontScale="70000" lnSpcReduction="20000"/>
          </a:bodyPr>
          <a:lstStyle/>
          <a:p>
            <a:pPr marL="0" indent="0">
              <a:spcAft>
                <a:spcPts val="1200"/>
              </a:spcAft>
              <a:buNone/>
            </a:pPr>
            <a:r>
              <a:rPr lang="sv-SE" altLang="sv-SE" dirty="0">
                <a:cs typeface="Arial" charset="0"/>
              </a:rPr>
              <a:t>Huvudregeln är att huvudmannen betalar arvodet om</a:t>
            </a:r>
          </a:p>
          <a:p>
            <a:pPr>
              <a:spcAft>
                <a:spcPts val="1200"/>
              </a:spcAft>
            </a:pPr>
            <a:r>
              <a:rPr lang="sv-SE" altLang="sv-SE" dirty="0">
                <a:cs typeface="Arial" charset="0"/>
              </a:rPr>
              <a:t>Skattepliktig inkomst överstiger 2,65 gånger prisbasbeloppet = 123 225 kr eller</a:t>
            </a:r>
          </a:p>
          <a:p>
            <a:r>
              <a:rPr lang="sv-SE" altLang="sv-SE" dirty="0">
                <a:cs typeface="Arial" charset="0"/>
              </a:rPr>
              <a:t>Tillgångarna överstiger 2 gånger prisbasbeloppet= </a:t>
            </a:r>
          </a:p>
          <a:p>
            <a:pPr marL="0" indent="0">
              <a:buNone/>
            </a:pPr>
            <a:r>
              <a:rPr lang="sv-SE" altLang="sv-SE" dirty="0">
                <a:cs typeface="Arial" charset="0"/>
              </a:rPr>
              <a:t>     93 000 kr </a:t>
            </a:r>
          </a:p>
          <a:p>
            <a:pPr marL="0" indent="0">
              <a:buNone/>
            </a:pPr>
            <a:endParaRPr lang="sv-SE" altLang="sv-SE" dirty="0">
              <a:cs typeface="Arial" charset="0"/>
            </a:endParaRPr>
          </a:p>
          <a:p>
            <a:r>
              <a:rPr lang="sv-SE" altLang="sv-SE" dirty="0">
                <a:cs typeface="Arial" charset="0"/>
              </a:rPr>
              <a:t>Ansök alltid om merkostnadsersättning för huvudmannen från Försäkringskassan arvodet till god man är underlag för att söka merkostnadsersättning.</a:t>
            </a:r>
          </a:p>
          <a:p>
            <a:endParaRPr lang="sv-SE" altLang="sv-SE" dirty="0">
              <a:cs typeface="Arial" charset="0"/>
            </a:endParaRPr>
          </a:p>
          <a:p>
            <a:r>
              <a:rPr lang="sv-SE" altLang="sv-SE" dirty="0">
                <a:cs typeface="Arial" charset="0"/>
              </a:rPr>
              <a:t>Håll koll på ändrande inkomstförhållanden vilket kan påverka rätten till bostadsbidrag och möjlighet till nedsättning av omsorgsavgifter </a:t>
            </a:r>
            <a:r>
              <a:rPr lang="sv-SE" altLang="sv-SE" dirty="0" err="1">
                <a:cs typeface="Arial" charset="0"/>
              </a:rPr>
              <a:t>pga</a:t>
            </a:r>
            <a:r>
              <a:rPr lang="sv-SE" altLang="sv-SE" dirty="0">
                <a:cs typeface="Arial" charset="0"/>
              </a:rPr>
              <a:t> att huvudmannen står för arvodet</a:t>
            </a:r>
          </a:p>
          <a:p>
            <a:endParaRPr lang="sv-SE" altLang="sv-SE" dirty="0">
              <a:cs typeface="Arial" charset="0"/>
            </a:endParaRPr>
          </a:p>
          <a:p>
            <a:r>
              <a:rPr lang="sv-SE" altLang="sv-SE" b="1" dirty="0">
                <a:cs typeface="Arial" charset="0"/>
              </a:rPr>
              <a:t>Skatt och sociala avgifter</a:t>
            </a:r>
          </a:p>
          <a:p>
            <a:endParaRPr lang="sv-SE" dirty="0"/>
          </a:p>
          <a:p>
            <a:r>
              <a:rPr lang="sv-SE" dirty="0"/>
              <a:t>Nedan en länk till ifyllt exempel hur du redovisar arvode när det är er huvudman som ska betala arvodet, dvs att ni som god man som redovisar in preliminärt skatteavdrag och sociala avgifter till skatteverket på en förenklad arbetsgivardeklaration (blankett nr SKV 4805 hos skatteverket</a:t>
            </a:r>
          </a:p>
          <a:p>
            <a:endParaRPr lang="sv-SE" dirty="0">
              <a:hlinkClick r:id="rId2"/>
            </a:endParaRPr>
          </a:p>
          <a:p>
            <a:r>
              <a:rPr lang="sv-SE" dirty="0">
                <a:hlinkClick r:id="rId2"/>
              </a:rPr>
              <a:t>https://eservice.ostersund.se/oversikt/getflowform/395/332</a:t>
            </a:r>
            <a:endParaRPr lang="sv-SE" dirty="0"/>
          </a:p>
          <a:p>
            <a:endParaRPr lang="sv-SE" dirty="0"/>
          </a:p>
          <a:p>
            <a:endParaRPr lang="sv-SE" dirty="0"/>
          </a:p>
          <a:p>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44499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6475B4-7953-4087-A76A-A8C96924522C}"/>
              </a:ext>
            </a:extLst>
          </p:cNvPr>
          <p:cNvSpPr>
            <a:spLocks noGrp="1"/>
          </p:cNvSpPr>
          <p:nvPr>
            <p:ph type="title"/>
          </p:nvPr>
        </p:nvSpPr>
        <p:spPr>
          <a:xfrm>
            <a:off x="1547664" y="404664"/>
            <a:ext cx="6912768" cy="818257"/>
          </a:xfrm>
        </p:spPr>
        <p:txBody>
          <a:bodyPr>
            <a:normAutofit fontScale="90000"/>
          </a:bodyPr>
          <a:lstStyle/>
          <a:p>
            <a:r>
              <a:rPr lang="sv-SE" dirty="0"/>
              <a:t>Viktiga underlag att ta fram innan du börjar</a:t>
            </a:r>
          </a:p>
        </p:txBody>
      </p:sp>
      <p:sp>
        <p:nvSpPr>
          <p:cNvPr id="3" name="Platshållare för text 2">
            <a:extLst>
              <a:ext uri="{FF2B5EF4-FFF2-40B4-BE49-F238E27FC236}">
                <a16:creationId xmlns:a16="http://schemas.microsoft.com/office/drawing/2014/main" id="{5EC37AC6-6580-4B64-A602-CBF4F1DA21C2}"/>
              </a:ext>
            </a:extLst>
          </p:cNvPr>
          <p:cNvSpPr>
            <a:spLocks noGrp="1"/>
          </p:cNvSpPr>
          <p:nvPr>
            <p:ph type="body" sz="quarter" idx="13"/>
          </p:nvPr>
        </p:nvSpPr>
        <p:spPr>
          <a:xfrm>
            <a:off x="1547664" y="1484784"/>
            <a:ext cx="6768751" cy="4392488"/>
          </a:xfrm>
        </p:spPr>
        <p:txBody>
          <a:bodyPr>
            <a:normAutofit fontScale="25000" lnSpcReduction="20000"/>
          </a:bodyPr>
          <a:lstStyle/>
          <a:p>
            <a:pPr marL="0" indent="0">
              <a:buNone/>
            </a:pPr>
            <a:r>
              <a:rPr lang="sv-SE" sz="6200" b="1" dirty="0"/>
              <a:t>Årsbesked </a:t>
            </a:r>
            <a:r>
              <a:rPr lang="sv-SE" sz="6200" dirty="0"/>
              <a:t>för samtliga konton och banker både ospärrade och överförmyndarspärrade. Gäller även för ICA, COOP, OK osv</a:t>
            </a:r>
          </a:p>
          <a:p>
            <a:pPr marL="0" indent="0">
              <a:buNone/>
            </a:pPr>
            <a:endParaRPr lang="sv-SE" sz="6200" dirty="0"/>
          </a:p>
          <a:p>
            <a:pPr marL="0" indent="0">
              <a:buNone/>
            </a:pPr>
            <a:r>
              <a:rPr lang="sv-SE" sz="6200" b="1" dirty="0"/>
              <a:t>Årsbesked</a:t>
            </a:r>
            <a:r>
              <a:rPr lang="sv-SE" sz="6200" dirty="0"/>
              <a:t> för fonder o värdepapper</a:t>
            </a:r>
          </a:p>
          <a:p>
            <a:pPr marL="0" indent="0">
              <a:buNone/>
            </a:pPr>
            <a:r>
              <a:rPr lang="sv-SE" sz="6200" dirty="0"/>
              <a:t> </a:t>
            </a:r>
          </a:p>
          <a:p>
            <a:pPr marL="0" indent="0">
              <a:buNone/>
            </a:pPr>
            <a:r>
              <a:rPr lang="sv-SE" sz="6200" b="1" dirty="0"/>
              <a:t>Inkomstuppgifter/kontrolluppgift</a:t>
            </a:r>
            <a:r>
              <a:rPr lang="sv-SE" sz="6200" dirty="0"/>
              <a:t> för lön och övrig pension Tex AMF, KPA. Nytt från 2020 är att F-kassan och P-myndighet inte lägre behöver skicka ut kontrolluppgift </a:t>
            </a:r>
          </a:p>
          <a:p>
            <a:pPr marL="0" indent="0">
              <a:buNone/>
            </a:pPr>
            <a:endParaRPr lang="sv-SE" sz="6200" b="1" dirty="0"/>
          </a:p>
          <a:p>
            <a:pPr marL="0" indent="0">
              <a:buNone/>
            </a:pPr>
            <a:r>
              <a:rPr lang="sv-SE" sz="6200" b="1" dirty="0"/>
              <a:t>Besked om utbetalning F-kassa och P-myndighet skickas ut i december månad och vid förändring av utbetalningsbelopp </a:t>
            </a:r>
            <a:r>
              <a:rPr lang="sv-SE" sz="6200" dirty="0"/>
              <a:t>av utbetalningsbeskedet kan du utläsa den månadsvisa utbetalningen per månad </a:t>
            </a:r>
            <a:r>
              <a:rPr lang="sv-SE" sz="6200" i="1" dirty="0">
                <a:highlight>
                  <a:srgbClr val="FFFF00"/>
                </a:highlight>
              </a:rPr>
              <a:t>bruttoinkomst före skatt</a:t>
            </a:r>
            <a:r>
              <a:rPr lang="sv-SE" sz="6200" dirty="0"/>
              <a:t>, </a:t>
            </a:r>
            <a:r>
              <a:rPr lang="sv-SE" sz="6200" i="1" dirty="0">
                <a:highlight>
                  <a:srgbClr val="FFFF00"/>
                </a:highlight>
              </a:rPr>
              <a:t>skattebelopp</a:t>
            </a:r>
            <a:r>
              <a:rPr lang="sv-SE" sz="6200" i="1" dirty="0"/>
              <a:t> </a:t>
            </a:r>
            <a:r>
              <a:rPr lang="sv-SE" sz="6200" dirty="0"/>
              <a:t>och eventuellt </a:t>
            </a:r>
            <a:r>
              <a:rPr lang="sv-SE" sz="6200" i="1" dirty="0">
                <a:highlight>
                  <a:srgbClr val="FFFF00"/>
                </a:highlight>
              </a:rPr>
              <a:t>bostadsbidrag</a:t>
            </a:r>
            <a:r>
              <a:rPr lang="sv-SE" sz="6200" dirty="0"/>
              <a:t>. </a:t>
            </a:r>
          </a:p>
          <a:p>
            <a:pPr marL="0" indent="0">
              <a:buNone/>
            </a:pPr>
            <a:endParaRPr lang="sv-SE" sz="6200" b="1" dirty="0"/>
          </a:p>
          <a:p>
            <a:pPr marL="0" indent="0">
              <a:buNone/>
            </a:pPr>
            <a:r>
              <a:rPr lang="sv-SE" sz="6200" b="1" dirty="0"/>
              <a:t>Kontoutdrag</a:t>
            </a:r>
            <a:r>
              <a:rPr lang="sv-SE" sz="6200" dirty="0"/>
              <a:t> för hela perioden samtliga konton och banker.</a:t>
            </a:r>
          </a:p>
          <a:p>
            <a:pPr marL="0" indent="0">
              <a:buNone/>
            </a:pPr>
            <a:endParaRPr lang="sv-SE" sz="6200" b="1" dirty="0"/>
          </a:p>
          <a:p>
            <a:pPr marL="0" indent="0">
              <a:buNone/>
            </a:pPr>
            <a:r>
              <a:rPr lang="sv-SE" sz="6200" b="1" dirty="0"/>
              <a:t>Ränte- och kapitalbesked</a:t>
            </a:r>
            <a:r>
              <a:rPr lang="sv-SE" sz="6200" dirty="0"/>
              <a:t> vid sluträkning (del av år)</a:t>
            </a:r>
            <a:endParaRPr lang="sv-SE" sz="5000" dirty="0"/>
          </a:p>
          <a:p>
            <a:pPr marL="457200" indent="-457200">
              <a:buFont typeface="+mj-lt"/>
              <a:buAutoNum type="arabicPeriod"/>
            </a:pPr>
            <a:endParaRPr lang="sv-SE" dirty="0"/>
          </a:p>
          <a:p>
            <a:pPr marL="457200" indent="-457200">
              <a:buFont typeface="+mj-lt"/>
              <a:buAutoNum type="arabicPeriod"/>
            </a:pPr>
            <a:endParaRPr lang="sv-SE" dirty="0"/>
          </a:p>
          <a:p>
            <a:pPr marL="0" indent="0">
              <a:buNone/>
            </a:pPr>
            <a:r>
              <a:rPr lang="sv-SE" sz="6200" u="sng" dirty="0"/>
              <a:t>Underlagen ovan är obligatoriska att bifoga din årsräkning </a:t>
            </a:r>
          </a:p>
        </p:txBody>
      </p:sp>
    </p:spTree>
    <p:extLst>
      <p:ext uri="{BB962C8B-B14F-4D97-AF65-F5344CB8AC3E}">
        <p14:creationId xmlns:p14="http://schemas.microsoft.com/office/powerpoint/2010/main" val="320501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248CFC-09C9-4688-A9C1-3BB4F6F836AC}"/>
              </a:ext>
            </a:extLst>
          </p:cNvPr>
          <p:cNvSpPr>
            <a:spLocks noGrp="1"/>
          </p:cNvSpPr>
          <p:nvPr>
            <p:ph type="title"/>
          </p:nvPr>
        </p:nvSpPr>
        <p:spPr>
          <a:xfrm>
            <a:off x="1560490" y="73576"/>
            <a:ext cx="6552729" cy="792089"/>
          </a:xfrm>
        </p:spPr>
        <p:txBody>
          <a:bodyPr/>
          <a:lstStyle/>
          <a:p>
            <a:r>
              <a:rPr lang="sv-SE" dirty="0"/>
              <a:t>Årsbesked bank, aktiedepå, Ica </a:t>
            </a:r>
            <a:r>
              <a:rPr lang="sv-SE" dirty="0" err="1"/>
              <a:t>mfl</a:t>
            </a:r>
            <a:endParaRPr lang="sv-SE" dirty="0"/>
          </a:p>
        </p:txBody>
      </p:sp>
      <p:sp>
        <p:nvSpPr>
          <p:cNvPr id="3" name="Platshållare för text 2">
            <a:extLst>
              <a:ext uri="{FF2B5EF4-FFF2-40B4-BE49-F238E27FC236}">
                <a16:creationId xmlns:a16="http://schemas.microsoft.com/office/drawing/2014/main" id="{4DCADEFF-B342-4C3E-AB96-E9F0C24AD2C9}"/>
              </a:ext>
            </a:extLst>
          </p:cNvPr>
          <p:cNvSpPr>
            <a:spLocks noGrp="1"/>
          </p:cNvSpPr>
          <p:nvPr>
            <p:ph type="body" sz="quarter" idx="13"/>
          </p:nvPr>
        </p:nvSpPr>
        <p:spPr>
          <a:xfrm>
            <a:off x="1560491" y="5177186"/>
            <a:ext cx="6552728" cy="1786096"/>
          </a:xfrm>
        </p:spPr>
        <p:txBody>
          <a:bodyPr>
            <a:normAutofit fontScale="92500"/>
          </a:bodyPr>
          <a:lstStyle/>
          <a:p>
            <a:r>
              <a:rPr lang="sv-SE" dirty="0"/>
              <a:t>ÖC = Överförmyndarspärrat konto </a:t>
            </a:r>
          </a:p>
          <a:p>
            <a:r>
              <a:rPr lang="sv-SE" b="1" dirty="0"/>
              <a:t>Endast ett konto får vara ospärrat </a:t>
            </a:r>
            <a:r>
              <a:rPr lang="sv-SE" dirty="0"/>
              <a:t>(</a:t>
            </a:r>
            <a:r>
              <a:rPr lang="sv-SE" dirty="0" err="1"/>
              <a:t>Godmans</a:t>
            </a:r>
            <a:r>
              <a:rPr lang="sv-SE" dirty="0"/>
              <a:t> konto)</a:t>
            </a:r>
          </a:p>
          <a:p>
            <a:r>
              <a:rPr lang="sv-SE" u="sng" dirty="0"/>
              <a:t>Alltid utgå från Årsbesked bank vid årets början och slut.</a:t>
            </a:r>
            <a:r>
              <a:rPr lang="sv-SE" dirty="0"/>
              <a:t> Kontoutdragen kan visa andra belopp runt </a:t>
            </a:r>
            <a:r>
              <a:rPr lang="sv-SE" dirty="0" err="1"/>
              <a:t>årskiftet</a:t>
            </a:r>
            <a:r>
              <a:rPr lang="sv-SE" dirty="0"/>
              <a:t>.</a:t>
            </a:r>
          </a:p>
        </p:txBody>
      </p:sp>
      <p:pic>
        <p:nvPicPr>
          <p:cNvPr id="5" name="Bildobjekt 4">
            <a:extLst>
              <a:ext uri="{FF2B5EF4-FFF2-40B4-BE49-F238E27FC236}">
                <a16:creationId xmlns:a16="http://schemas.microsoft.com/office/drawing/2014/main" id="{F2FBE0F1-7CF3-4F3A-BD49-F86B5D721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760" y="546356"/>
            <a:ext cx="7596336" cy="3542497"/>
          </a:xfrm>
          <a:prstGeom prst="rect">
            <a:avLst/>
          </a:prstGeom>
        </p:spPr>
      </p:pic>
      <p:pic>
        <p:nvPicPr>
          <p:cNvPr id="7" name="Bildobjekt 6">
            <a:extLst>
              <a:ext uri="{FF2B5EF4-FFF2-40B4-BE49-F238E27FC236}">
                <a16:creationId xmlns:a16="http://schemas.microsoft.com/office/drawing/2014/main" id="{53DB161C-CBCC-4204-903C-429285354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517" y="4226978"/>
            <a:ext cx="7416824" cy="950208"/>
          </a:xfrm>
          <a:prstGeom prst="rect">
            <a:avLst/>
          </a:prstGeom>
        </p:spPr>
      </p:pic>
      <p:cxnSp>
        <p:nvCxnSpPr>
          <p:cNvPr id="9" name="Rak koppling 8">
            <a:extLst>
              <a:ext uri="{FF2B5EF4-FFF2-40B4-BE49-F238E27FC236}">
                <a16:creationId xmlns:a16="http://schemas.microsoft.com/office/drawing/2014/main" id="{6F0316ED-A324-4AD3-A5D2-07EDB9E50737}"/>
              </a:ext>
            </a:extLst>
          </p:cNvPr>
          <p:cNvCxnSpPr>
            <a:cxnSpLocks/>
          </p:cNvCxnSpPr>
          <p:nvPr/>
        </p:nvCxnSpPr>
        <p:spPr>
          <a:xfrm>
            <a:off x="5076056" y="5013176"/>
            <a:ext cx="15121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2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5E6F5F-61CC-458B-B34D-2DE471198A73}"/>
              </a:ext>
            </a:extLst>
          </p:cNvPr>
          <p:cNvSpPr>
            <a:spLocks noGrp="1"/>
          </p:cNvSpPr>
          <p:nvPr>
            <p:ph type="title"/>
          </p:nvPr>
        </p:nvSpPr>
        <p:spPr>
          <a:xfrm>
            <a:off x="1547664" y="248019"/>
            <a:ext cx="6552729" cy="732709"/>
          </a:xfrm>
        </p:spPr>
        <p:txBody>
          <a:bodyPr>
            <a:normAutofit fontScale="90000"/>
          </a:bodyPr>
          <a:lstStyle/>
          <a:p>
            <a:r>
              <a:rPr lang="sv-SE" dirty="0"/>
              <a:t>Besked om utbetalning P-myndigheten</a:t>
            </a:r>
          </a:p>
        </p:txBody>
      </p:sp>
      <p:sp>
        <p:nvSpPr>
          <p:cNvPr id="3" name="Platshållare för text 2">
            <a:extLst>
              <a:ext uri="{FF2B5EF4-FFF2-40B4-BE49-F238E27FC236}">
                <a16:creationId xmlns:a16="http://schemas.microsoft.com/office/drawing/2014/main" id="{1E953F7E-D33E-4FCD-AF62-1E6C6AC35534}"/>
              </a:ext>
            </a:extLst>
          </p:cNvPr>
          <p:cNvSpPr>
            <a:spLocks noGrp="1"/>
          </p:cNvSpPr>
          <p:nvPr>
            <p:ph type="body" sz="quarter" idx="13"/>
          </p:nvPr>
        </p:nvSpPr>
        <p:spPr>
          <a:xfrm>
            <a:off x="1547664" y="5178356"/>
            <a:ext cx="6840759" cy="1635020"/>
          </a:xfrm>
        </p:spPr>
        <p:txBody>
          <a:bodyPr>
            <a:normAutofit/>
          </a:bodyPr>
          <a:lstStyle/>
          <a:p>
            <a:r>
              <a:rPr lang="sv-SE" dirty="0"/>
              <a:t>Bruttoinkomst före skatteavdrag 12 801 kr (skattepliktig)</a:t>
            </a:r>
          </a:p>
          <a:p>
            <a:r>
              <a:rPr lang="sv-SE" dirty="0"/>
              <a:t>Skatt 2 542 kr </a:t>
            </a:r>
          </a:p>
          <a:p>
            <a:r>
              <a:rPr lang="sv-SE" dirty="0"/>
              <a:t>Bostadstillägg 1 284 kr (skattefri inkomst)</a:t>
            </a:r>
          </a:p>
          <a:p>
            <a:r>
              <a:rPr lang="sv-SE" dirty="0"/>
              <a:t>Insättning på bankkonto 11 543 kr</a:t>
            </a:r>
          </a:p>
        </p:txBody>
      </p:sp>
      <p:pic>
        <p:nvPicPr>
          <p:cNvPr id="5" name="Bildobjekt 4">
            <a:extLst>
              <a:ext uri="{FF2B5EF4-FFF2-40B4-BE49-F238E27FC236}">
                <a16:creationId xmlns:a16="http://schemas.microsoft.com/office/drawing/2014/main" id="{C2ECC70B-14A2-44B8-8947-35F982F08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815553"/>
            <a:ext cx="7058744" cy="4362802"/>
          </a:xfrm>
          <a:prstGeom prst="rect">
            <a:avLst/>
          </a:prstGeom>
        </p:spPr>
      </p:pic>
      <p:cxnSp>
        <p:nvCxnSpPr>
          <p:cNvPr id="11" name="Rak pilkoppling 10">
            <a:extLst>
              <a:ext uri="{FF2B5EF4-FFF2-40B4-BE49-F238E27FC236}">
                <a16:creationId xmlns:a16="http://schemas.microsoft.com/office/drawing/2014/main" id="{3A189AA9-12BD-489F-B6A2-77B0A8AB9088}"/>
              </a:ext>
            </a:extLst>
          </p:cNvPr>
          <p:cNvCxnSpPr/>
          <p:nvPr/>
        </p:nvCxnSpPr>
        <p:spPr>
          <a:xfrm flipV="1">
            <a:off x="6012160" y="5085184"/>
            <a:ext cx="1728192"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8D9AFD8C-BA61-4FE7-B420-B7848FB18C55}"/>
              </a:ext>
            </a:extLst>
          </p:cNvPr>
          <p:cNvCxnSpPr>
            <a:cxnSpLocks/>
          </p:cNvCxnSpPr>
          <p:nvPr/>
        </p:nvCxnSpPr>
        <p:spPr>
          <a:xfrm flipV="1">
            <a:off x="5342886" y="3789040"/>
            <a:ext cx="196541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0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9E69E9-2FEA-4947-9066-AF5737209F33}"/>
              </a:ext>
            </a:extLst>
          </p:cNvPr>
          <p:cNvSpPr>
            <a:spLocks noGrp="1"/>
          </p:cNvSpPr>
          <p:nvPr>
            <p:ph type="title"/>
          </p:nvPr>
        </p:nvSpPr>
        <p:spPr>
          <a:xfrm>
            <a:off x="1547664" y="-85143"/>
            <a:ext cx="6552729" cy="548680"/>
          </a:xfrm>
        </p:spPr>
        <p:txBody>
          <a:bodyPr>
            <a:normAutofit/>
          </a:bodyPr>
          <a:lstStyle/>
          <a:p>
            <a:r>
              <a:rPr lang="sv-SE" dirty="0"/>
              <a:t>Viktiga begrepp att ha koll på  </a:t>
            </a:r>
          </a:p>
        </p:txBody>
      </p:sp>
      <p:sp>
        <p:nvSpPr>
          <p:cNvPr id="3" name="Platshållare för text 2">
            <a:extLst>
              <a:ext uri="{FF2B5EF4-FFF2-40B4-BE49-F238E27FC236}">
                <a16:creationId xmlns:a16="http://schemas.microsoft.com/office/drawing/2014/main" id="{8D01F1D3-CB5E-4A91-8353-F3FB8EB515C9}"/>
              </a:ext>
            </a:extLst>
          </p:cNvPr>
          <p:cNvSpPr>
            <a:spLocks noGrp="1"/>
          </p:cNvSpPr>
          <p:nvPr>
            <p:ph type="body" sz="quarter" idx="13"/>
          </p:nvPr>
        </p:nvSpPr>
        <p:spPr>
          <a:xfrm>
            <a:off x="1259632" y="463537"/>
            <a:ext cx="7884368" cy="6309319"/>
          </a:xfrm>
        </p:spPr>
        <p:txBody>
          <a:bodyPr>
            <a:normAutofit fontScale="25000" lnSpcReduction="20000"/>
          </a:bodyPr>
          <a:lstStyle/>
          <a:p>
            <a:r>
              <a:rPr lang="sv-SE" sz="6400" dirty="0"/>
              <a:t>Du bör ha </a:t>
            </a:r>
            <a:r>
              <a:rPr lang="sv-SE" sz="6400" b="1" dirty="0"/>
              <a:t>ett god mans konto (fria kontot) </a:t>
            </a:r>
            <a:r>
              <a:rPr lang="sv-SE" sz="6400" dirty="0"/>
              <a:t>i vårt exempel transaktionskonto dit du styr alla inkomster och gör löpande betalningar av hyra mm</a:t>
            </a:r>
            <a:r>
              <a:rPr lang="sv-SE" sz="7200" dirty="0"/>
              <a:t>. Samt ett </a:t>
            </a:r>
            <a:r>
              <a:rPr lang="sv-SE" sz="7200" b="1" dirty="0"/>
              <a:t>sparkonto</a:t>
            </a:r>
            <a:r>
              <a:rPr lang="sv-SE" sz="7200" dirty="0"/>
              <a:t> som båda redovisas under </a:t>
            </a:r>
            <a:r>
              <a:rPr lang="sv-SE" sz="7200" u="sng" dirty="0"/>
              <a:t>likvida medel i </a:t>
            </a:r>
            <a:r>
              <a:rPr lang="sv-SE" sz="7200" u="sng" dirty="0" err="1"/>
              <a:t>valter</a:t>
            </a:r>
            <a:r>
              <a:rPr lang="sv-SE" sz="7200" dirty="0"/>
              <a:t>. </a:t>
            </a:r>
            <a:r>
              <a:rPr lang="sv-SE" sz="7200" dirty="0">
                <a:highlight>
                  <a:srgbClr val="FFFF00"/>
                </a:highlight>
              </a:rPr>
              <a:t>Överföring mellan dessa konton påverkar ej inkomster eller utgifter</a:t>
            </a:r>
          </a:p>
          <a:p>
            <a:pPr marL="0" indent="0">
              <a:buNone/>
            </a:pPr>
            <a:endParaRPr lang="sv-SE" sz="7200" dirty="0"/>
          </a:p>
          <a:p>
            <a:r>
              <a:rPr lang="sv-SE" sz="6400" b="1" dirty="0"/>
              <a:t>Ett </a:t>
            </a:r>
            <a:r>
              <a:rPr lang="sv-SE" sz="6400" b="1" dirty="0" err="1"/>
              <a:t>fickpengskonto</a:t>
            </a:r>
            <a:r>
              <a:rPr lang="sv-SE" sz="6400" b="1" dirty="0"/>
              <a:t> </a:t>
            </a:r>
            <a:r>
              <a:rPr lang="sv-SE" sz="6400" dirty="0"/>
              <a:t>för pengar </a:t>
            </a:r>
            <a:r>
              <a:rPr lang="sv-SE" sz="7200" dirty="0"/>
              <a:t>som </a:t>
            </a:r>
            <a:r>
              <a:rPr lang="sv-SE" sz="6400" dirty="0"/>
              <a:t>huvudmannen själv handhar</a:t>
            </a:r>
            <a:r>
              <a:rPr lang="sv-SE" sz="7200" dirty="0"/>
              <a:t>. Ica och Coop samt </a:t>
            </a:r>
            <a:r>
              <a:rPr lang="sv-SE" sz="7200" b="1" dirty="0"/>
              <a:t>fonder och aktier </a:t>
            </a:r>
            <a:r>
              <a:rPr lang="sv-SE" sz="7200" dirty="0"/>
              <a:t>dessa tas också upp under </a:t>
            </a:r>
            <a:r>
              <a:rPr lang="sv-SE" sz="7200" u="sng" dirty="0"/>
              <a:t>icke likvida medel</a:t>
            </a:r>
          </a:p>
          <a:p>
            <a:pPr marL="0" indent="0">
              <a:buNone/>
            </a:pPr>
            <a:r>
              <a:rPr lang="sv-SE" sz="7200" u="sng" dirty="0"/>
              <a:t>     </a:t>
            </a:r>
            <a:endParaRPr lang="sv-SE" sz="6400" u="sng" dirty="0"/>
          </a:p>
          <a:p>
            <a:r>
              <a:rPr lang="sv-SE" sz="6400" dirty="0"/>
              <a:t>Kom ihåg att </a:t>
            </a:r>
            <a:r>
              <a:rPr lang="sv-SE" sz="6400" b="1" dirty="0"/>
              <a:t>kontantprincipen gäller,</a:t>
            </a:r>
            <a:r>
              <a:rPr lang="sv-SE" sz="6400" dirty="0"/>
              <a:t> dvs en inkomst eller utgift redovisas den period den utbetalas/betalas (redovisa alltså t ex kvarskatten det år den betalas, även om den ju egentligen avser förra året). </a:t>
            </a:r>
          </a:p>
          <a:p>
            <a:endParaRPr lang="sv-SE" sz="6400" dirty="0"/>
          </a:p>
          <a:p>
            <a:r>
              <a:rPr lang="sv-SE" sz="6400" dirty="0"/>
              <a:t>Alla ingående värden ska vara samma som de utgående värdena i förra årets årsräkning (vid nytt uppdrag samma värden som i tillgångsförteckningen) </a:t>
            </a:r>
          </a:p>
          <a:p>
            <a:pPr marL="0" indent="0">
              <a:buNone/>
            </a:pPr>
            <a:endParaRPr lang="sv-SE" sz="6400" dirty="0"/>
          </a:p>
          <a:p>
            <a:r>
              <a:rPr lang="sv-SE" sz="6400" b="1" dirty="0"/>
              <a:t>Bruttoinkomst </a:t>
            </a:r>
            <a:r>
              <a:rPr lang="sv-SE" sz="6400" dirty="0">
                <a:highlight>
                  <a:srgbClr val="FFFF00"/>
                </a:highlight>
              </a:rPr>
              <a:t>Tas alltid upp som inkomst före skatteavdrag</a:t>
            </a:r>
            <a:endParaRPr lang="sv-SE" sz="6400" dirty="0"/>
          </a:p>
          <a:p>
            <a:pPr marL="0" indent="0">
              <a:buNone/>
            </a:pPr>
            <a:r>
              <a:rPr lang="sv-SE" sz="6400" dirty="0"/>
              <a:t>(tänk dig en lönespecifikation eller besked om utbetalning från Försäkringskassan)</a:t>
            </a:r>
          </a:p>
          <a:p>
            <a:pPr marL="0" indent="0">
              <a:buNone/>
            </a:pPr>
            <a:endParaRPr lang="sv-SE" sz="6400" dirty="0"/>
          </a:p>
          <a:p>
            <a:pPr marL="0" indent="0">
              <a:buNone/>
            </a:pPr>
            <a:r>
              <a:rPr lang="sv-SE" sz="6400" dirty="0"/>
              <a:t>Inkomster delas upp i två huvudkategorier </a:t>
            </a:r>
          </a:p>
          <a:p>
            <a:r>
              <a:rPr lang="sv-SE" sz="6400" dirty="0"/>
              <a:t>-</a:t>
            </a:r>
            <a:r>
              <a:rPr lang="sv-SE" sz="6400" b="1" dirty="0"/>
              <a:t>Skattepliktiga inkomster </a:t>
            </a:r>
            <a:r>
              <a:rPr lang="sv-SE" sz="6400" dirty="0"/>
              <a:t>tex pension, sjukersättning och lön.         </a:t>
            </a:r>
            <a:endParaRPr lang="sv-SE" sz="6400" dirty="0">
              <a:highlight>
                <a:srgbClr val="FFFF00"/>
              </a:highlight>
            </a:endParaRPr>
          </a:p>
          <a:p>
            <a:r>
              <a:rPr lang="sv-SE" sz="6400" dirty="0"/>
              <a:t>-</a:t>
            </a:r>
            <a:r>
              <a:rPr lang="sv-SE" sz="6400" b="1" dirty="0"/>
              <a:t>Skattefria inkomster </a:t>
            </a:r>
            <a:r>
              <a:rPr lang="sv-SE" sz="6400" dirty="0"/>
              <a:t>tex bostadstillägg</a:t>
            </a:r>
          </a:p>
          <a:p>
            <a:endParaRPr lang="sv-SE" sz="6400" dirty="0"/>
          </a:p>
          <a:p>
            <a:r>
              <a:rPr lang="sv-SE" sz="6400" b="1" dirty="0"/>
              <a:t>Övriga insättningar på god mans kontot </a:t>
            </a:r>
            <a:r>
              <a:rPr lang="sv-SE" sz="6400" dirty="0"/>
              <a:t>ska också vara med under inkomster, tex en insättning från någon annan utomstående person, återbetalning försäkring </a:t>
            </a:r>
          </a:p>
          <a:p>
            <a:endParaRPr lang="sv-SE" sz="6400" b="1" dirty="0"/>
          </a:p>
          <a:p>
            <a:r>
              <a:rPr lang="sv-SE" sz="6400" b="1" dirty="0"/>
              <a:t>Sammanblandning </a:t>
            </a:r>
            <a:r>
              <a:rPr lang="sv-SE" sz="6400" dirty="0"/>
              <a:t>av god mans pengar och huvudmannen är förbjudet.</a:t>
            </a:r>
          </a:p>
          <a:p>
            <a:endParaRPr lang="sv-SE" sz="6400" dirty="0"/>
          </a:p>
          <a:p>
            <a:pPr marL="0" indent="0">
              <a:buNone/>
            </a:pPr>
            <a:endParaRPr lang="sv-SE" sz="6400" dirty="0"/>
          </a:p>
          <a:p>
            <a:endParaRPr lang="sv-SE" sz="6400" dirty="0"/>
          </a:p>
          <a:p>
            <a:pPr marL="0" indent="0">
              <a:buNone/>
            </a:pPr>
            <a:endParaRPr lang="sv-SE" sz="6400" dirty="0"/>
          </a:p>
          <a:p>
            <a:endParaRPr lang="sv-SE" dirty="0"/>
          </a:p>
          <a:p>
            <a:endParaRPr lang="sv-SE" dirty="0"/>
          </a:p>
          <a:p>
            <a:endParaRPr lang="sv-SE" dirty="0"/>
          </a:p>
        </p:txBody>
      </p:sp>
    </p:spTree>
    <p:extLst>
      <p:ext uri="{BB962C8B-B14F-4D97-AF65-F5344CB8AC3E}">
        <p14:creationId xmlns:p14="http://schemas.microsoft.com/office/powerpoint/2010/main" val="316621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stående_bård" id="{38D2550B-C76F-4EC8-8D04-4D6E5BB53CDF}" vid="{D4D1AFF7-1549-4421-BF78-39559E1180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Presentation_stående_bård</Template>
  <TotalTime>2715</TotalTime>
  <Words>2725</Words>
  <Application>Microsoft Office PowerPoint</Application>
  <PresentationFormat>Bildspel på skärmen (4:3)</PresentationFormat>
  <Paragraphs>325</Paragraphs>
  <Slides>23</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Arial</vt:lpstr>
      <vt:lpstr>Calibri</vt:lpstr>
      <vt:lpstr>open sans</vt:lpstr>
      <vt:lpstr>Times New Roman</vt:lpstr>
      <vt:lpstr>Office-tema</vt:lpstr>
      <vt:lpstr>PowerPoint-presentation</vt:lpstr>
      <vt:lpstr>Välkommen till grundutbildning om hur du upprättar en årsräkning i e-tjänsten valter</vt:lpstr>
      <vt:lpstr>Nyhet från Försäkringskassan, från januari 2022 kan du beställa underlag till din årsredovisning. Sammanställning utbetalningar</vt:lpstr>
      <vt:lpstr>Innan du börjar med årsräkningen ladda ner följande blankett från hemsidan till din dator. </vt:lpstr>
      <vt:lpstr>Vem betalar arvodet</vt:lpstr>
      <vt:lpstr>Viktiga underlag att ta fram innan du börjar</vt:lpstr>
      <vt:lpstr>Årsbesked bank, aktiedepå, Ica mfl</vt:lpstr>
      <vt:lpstr>Besked om utbetalning P-myndigheten</vt:lpstr>
      <vt:lpstr>Viktiga begrepp att ha koll på  </vt:lpstr>
      <vt:lpstr>Saldon på bankkonton och fonder mm enligt årsbesked 181231 = ingångsvärden</vt:lpstr>
      <vt:lpstr>Saldon på bankkonton och fonder mm enligt årsbesked 191231 = utgående värden </vt:lpstr>
      <vt:lpstr>Så här kan det se ut i Valter när du registrerat ingående och utgående värden enligt årsbeskeden. </vt:lpstr>
      <vt:lpstr>Övningsexempel på vanliga transaktioner</vt:lpstr>
      <vt:lpstr>Facit övningsexempel på vanliga transaktioner</vt:lpstr>
      <vt:lpstr>Förändring godmans kontot</vt:lpstr>
      <vt:lpstr>Vad ska bifogas din årsräkning som bilagor</vt:lpstr>
      <vt:lpstr>Vanliga felkällor och enkla tips</vt:lpstr>
      <vt:lpstr>Förutom förteckning årsräkning/sluträkning</vt:lpstr>
      <vt:lpstr>Årsräkning ingående värden + inkomster </vt:lpstr>
      <vt:lpstr>Utgifter + utg värden bank, fonder mm</vt:lpstr>
      <vt:lpstr>Slutligen lite mer som är bra att veta </vt:lpstr>
      <vt:lpstr>Status på årsräkningar, (manual o hjälp se pilar)    Förhandsgranska = här ser du hur din årsräkning ser ut Notera att differens måste vara o kr för att signera och skicka in inin</vt:lpstr>
      <vt:lpstr>Tack för att ni var med och lyssnade ! Ni är jätteviktiga för många och tack för att ni engagerar er för våra svaga i samhället</vt:lpstr>
    </vt:vector>
  </TitlesOfParts>
  <Company>Östersunds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Kenneth Nilsson</dc:creator>
  <cp:lastModifiedBy>Kenneth Nilsson</cp:lastModifiedBy>
  <cp:revision>328</cp:revision>
  <cp:lastPrinted>2020-05-18T09:51:21Z</cp:lastPrinted>
  <dcterms:created xsi:type="dcterms:W3CDTF">2018-12-05T09:24:23Z</dcterms:created>
  <dcterms:modified xsi:type="dcterms:W3CDTF">2021-12-02T15:53:57Z</dcterms:modified>
</cp:coreProperties>
</file>