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48" r:id="rId2"/>
    <p:sldMasterId id="2147483660" r:id="rId3"/>
  </p:sldMasterIdLst>
  <p:sldIdLst>
    <p:sldId id="257" r:id="rId4"/>
    <p:sldId id="258" r:id="rId5"/>
    <p:sldId id="259" r:id="rId6"/>
    <p:sldId id="260" r:id="rId7"/>
    <p:sldId id="262" r:id="rId8"/>
    <p:sldId id="263"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A9FC5-E377-FA7B-BDCB-2D3E70643B16}" v="70" dt="2019-11-01T10:15:59.389"/>
    <p1510:client id="{AECAABFE-F40F-7075-F83D-4E7379B63C4E}" v="62" dt="2020-05-13T10:28:15.954"/>
    <p1510:client id="{CF464533-DD06-55C3-0193-FB8A39BDF704}" v="24" dt="2019-11-05T16:35:52.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2" d="100"/>
          <a:sy n="112" d="100"/>
        </p:scale>
        <p:origin x="3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123746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956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Tree>
    <p:extLst>
      <p:ext uri="{BB962C8B-B14F-4D97-AF65-F5344CB8AC3E}">
        <p14:creationId xmlns:p14="http://schemas.microsoft.com/office/powerpoint/2010/main" val="86294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914400" y="2133600"/>
            <a:ext cx="5080000" cy="304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2133600"/>
            <a:ext cx="5080000" cy="304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5500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40318" y="2505075"/>
            <a:ext cx="515831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719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2626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18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7981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125468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4584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686800" y="1143000"/>
            <a:ext cx="2590800" cy="4038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914400" y="1143000"/>
            <a:ext cx="7569200" cy="4038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7051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19476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708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831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5268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6/23/20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2627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5912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106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2020-06-23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06733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6/23/20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679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0814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127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8551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6289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333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5007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202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471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2020-06-23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2020-06-23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2020-06-23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2020-06-23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2020-06-23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2020-06-23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2020-06-23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82" r:id="rId8"/>
    <p:sldLayoutId id="2147483681" r:id="rId9"/>
    <p:sldLayoutId id="2147483680"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FF06FA-EFDA-4158-A6D0-5E79CA5676EC}"/>
              </a:ext>
            </a:extLst>
          </p:cNvPr>
          <p:cNvSpPr>
            <a:spLocks noGrp="1" noChangeArrowheads="1"/>
          </p:cNvSpPr>
          <p:nvPr>
            <p:ph type="title"/>
          </p:nvPr>
        </p:nvSpPr>
        <p:spPr bwMode="auto">
          <a:xfrm>
            <a:off x="914400" y="1143000"/>
            <a:ext cx="10363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a:t>
            </a:r>
          </a:p>
        </p:txBody>
      </p:sp>
      <p:sp>
        <p:nvSpPr>
          <p:cNvPr id="1027" name="Rectangle 3">
            <a:extLst>
              <a:ext uri="{FF2B5EF4-FFF2-40B4-BE49-F238E27FC236}">
                <a16:creationId xmlns:a16="http://schemas.microsoft.com/office/drawing/2014/main" id="{CCC63BF3-EF48-44A5-B450-F17A28789FDD}"/>
              </a:ext>
            </a:extLst>
          </p:cNvPr>
          <p:cNvSpPr>
            <a:spLocks noGrp="1" noChangeArrowheads="1"/>
          </p:cNvSpPr>
          <p:nvPr>
            <p:ph type="body" idx="1"/>
          </p:nvPr>
        </p:nvSpPr>
        <p:spPr bwMode="auto">
          <a:xfrm>
            <a:off x="914400" y="2133600"/>
            <a:ext cx="103632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pic>
        <p:nvPicPr>
          <p:cNvPr id="1031" name="Picture 7">
            <a:extLst>
              <a:ext uri="{FF2B5EF4-FFF2-40B4-BE49-F238E27FC236}">
                <a16:creationId xmlns:a16="http://schemas.microsoft.com/office/drawing/2014/main" id="{259D8F66-8C23-4ED1-A352-966AB86D9EF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b="1" kern="1200">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Arial" charset="0"/>
          <a:ea typeface="ヒラギノ角ゴ Pro W3" charset="-128"/>
        </a:defRPr>
      </a:lvl2pPr>
      <a:lvl3pPr algn="l" rtl="0" eaLnBrk="0" fontAlgn="base" hangingPunct="0">
        <a:spcBef>
          <a:spcPct val="0"/>
        </a:spcBef>
        <a:spcAft>
          <a:spcPct val="0"/>
        </a:spcAft>
        <a:defRPr sz="2800" b="1">
          <a:solidFill>
            <a:srgbClr val="003399"/>
          </a:solidFill>
          <a:latin typeface="Arial" charset="0"/>
          <a:ea typeface="ヒラギノ角ゴ Pro W3" charset="-128"/>
        </a:defRPr>
      </a:lvl3pPr>
      <a:lvl4pPr algn="l" rtl="0" eaLnBrk="0" fontAlgn="base" hangingPunct="0">
        <a:spcBef>
          <a:spcPct val="0"/>
        </a:spcBef>
        <a:spcAft>
          <a:spcPct val="0"/>
        </a:spcAft>
        <a:defRPr sz="2800" b="1">
          <a:solidFill>
            <a:srgbClr val="003399"/>
          </a:solidFill>
          <a:latin typeface="Arial" charset="0"/>
          <a:ea typeface="ヒラギノ角ゴ Pro W3" charset="-128"/>
        </a:defRPr>
      </a:lvl4pPr>
      <a:lvl5pPr algn="l" rtl="0" eaLnBrk="0" fontAlgn="base" hangingPunct="0">
        <a:spcBef>
          <a:spcPct val="0"/>
        </a:spcBef>
        <a:spcAft>
          <a:spcPct val="0"/>
        </a:spcAft>
        <a:defRPr sz="2800" b="1">
          <a:solidFill>
            <a:srgbClr val="003399"/>
          </a:solidFill>
          <a:latin typeface="Arial" charset="0"/>
          <a:ea typeface="ヒラギノ角ゴ Pro W3" charset="-128"/>
        </a:defRPr>
      </a:lvl5pPr>
      <a:lvl6pPr marL="457200" algn="l" rtl="0" fontAlgn="base">
        <a:spcBef>
          <a:spcPct val="0"/>
        </a:spcBef>
        <a:spcAft>
          <a:spcPct val="0"/>
        </a:spcAft>
        <a:defRPr sz="2800" b="1">
          <a:solidFill>
            <a:srgbClr val="003399"/>
          </a:solidFill>
          <a:latin typeface="Arial" charset="0"/>
          <a:ea typeface="ヒラギノ角ゴ Pro W3" charset="-128"/>
        </a:defRPr>
      </a:lvl6pPr>
      <a:lvl7pPr marL="914400" algn="l" rtl="0" fontAlgn="base">
        <a:spcBef>
          <a:spcPct val="0"/>
        </a:spcBef>
        <a:spcAft>
          <a:spcPct val="0"/>
        </a:spcAft>
        <a:defRPr sz="2800" b="1">
          <a:solidFill>
            <a:srgbClr val="003399"/>
          </a:solidFill>
          <a:latin typeface="Arial" charset="0"/>
          <a:ea typeface="ヒラギノ角ゴ Pro W3" charset="-128"/>
        </a:defRPr>
      </a:lvl7pPr>
      <a:lvl8pPr marL="1371600" algn="l" rtl="0" fontAlgn="base">
        <a:spcBef>
          <a:spcPct val="0"/>
        </a:spcBef>
        <a:spcAft>
          <a:spcPct val="0"/>
        </a:spcAft>
        <a:defRPr sz="2800" b="1">
          <a:solidFill>
            <a:srgbClr val="003399"/>
          </a:solidFill>
          <a:latin typeface="Arial" charset="0"/>
          <a:ea typeface="ヒラギノ角ゴ Pro W3" charset="-128"/>
        </a:defRPr>
      </a:lvl8pPr>
      <a:lvl9pPr marL="1828800" algn="l" rtl="0" fontAlgn="base">
        <a:spcBef>
          <a:spcPct val="0"/>
        </a:spcBef>
        <a:spcAft>
          <a:spcPct val="0"/>
        </a:spcAft>
        <a:defRPr sz="2800" b="1">
          <a:solidFill>
            <a:srgbClr val="003399"/>
          </a:solidFill>
          <a:latin typeface="Arial" charset="0"/>
          <a:ea typeface="ヒラギノ角ゴ Pro W3" charset="-128"/>
        </a:defRPr>
      </a:lvl9pPr>
    </p:titleStyle>
    <p:bodyStyle>
      <a:lvl1pPr marL="342900" indent="-34290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6/23/20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49110634"/>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hyperlink" Target="https://ostersund.se/barn-och-utbildning/fritidshem-och-fritidsklubb.html"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97" name="Rubrik 1">
            <a:extLst>
              <a:ext uri="{FF2B5EF4-FFF2-40B4-BE49-F238E27FC236}">
                <a16:creationId xmlns:a16="http://schemas.microsoft.com/office/drawing/2014/main" id="{0B708C64-EEA2-4A1D-BBCD-83E0115EE674}"/>
              </a:ext>
            </a:extLst>
          </p:cNvPr>
          <p:cNvSpPr>
            <a:spLocks noGrp="1"/>
          </p:cNvSpPr>
          <p:nvPr>
            <p:ph type="ctrTitle"/>
          </p:nvPr>
        </p:nvSpPr>
        <p:spPr>
          <a:xfrm>
            <a:off x="1522558" y="4091384"/>
            <a:ext cx="5649292" cy="1906269"/>
          </a:xfrm>
        </p:spPr>
        <p:txBody>
          <a:bodyPr anchor="ctr">
            <a:normAutofit/>
          </a:bodyPr>
          <a:lstStyle/>
          <a:p>
            <a:pPr algn="r">
              <a:lnSpc>
                <a:spcPct val="90000"/>
              </a:lnSpc>
            </a:pPr>
            <a:r>
              <a:rPr lang="sv-SE" altLang="sv-SE" sz="4200" dirty="0"/>
              <a:t>Välkomna till</a:t>
            </a:r>
            <a:br>
              <a:rPr lang="sv-SE" altLang="sv-SE" sz="4200" dirty="0"/>
            </a:br>
            <a:r>
              <a:rPr lang="sv-SE" altLang="sv-SE" sz="4200" dirty="0"/>
              <a:t>Ångsta skola </a:t>
            </a:r>
            <a:br>
              <a:rPr lang="sv-SE" altLang="sv-SE" sz="4200" dirty="0"/>
            </a:br>
            <a:r>
              <a:rPr lang="sv-SE" altLang="sv-SE" sz="4200" dirty="0"/>
              <a:t>och fritidshem</a:t>
            </a:r>
            <a:endParaRPr lang="sv-SE" dirty="0"/>
          </a:p>
        </p:txBody>
      </p:sp>
      <p:sp>
        <p:nvSpPr>
          <p:cNvPr id="4098" name="Underrubrik 2">
            <a:extLst>
              <a:ext uri="{FF2B5EF4-FFF2-40B4-BE49-F238E27FC236}">
                <a16:creationId xmlns:a16="http://schemas.microsoft.com/office/drawing/2014/main" id="{F98A7164-59FB-4603-9DF9-CB762A2DFDE2}"/>
              </a:ext>
            </a:extLst>
          </p:cNvPr>
          <p:cNvSpPr>
            <a:spLocks noGrp="1"/>
          </p:cNvSpPr>
          <p:nvPr>
            <p:ph type="subTitle" idx="1"/>
          </p:nvPr>
        </p:nvSpPr>
        <p:spPr>
          <a:xfrm>
            <a:off x="7523437" y="4673467"/>
            <a:ext cx="2408466" cy="1303020"/>
          </a:xfrm>
        </p:spPr>
        <p:txBody>
          <a:bodyPr anchor="ctr">
            <a:normAutofit/>
          </a:bodyPr>
          <a:lstStyle/>
          <a:p>
            <a:pPr algn="l" eaLnBrk="1" hangingPunct="1"/>
            <a:r>
              <a:rPr lang="sv-SE" altLang="sv-SE" dirty="0"/>
              <a:t>Läsåret 20/21</a:t>
            </a:r>
            <a:endParaRPr lang="sv-SE" altLang="sv-SE" dirty="0">
              <a:cs typeface="Arial"/>
            </a:endParaRPr>
          </a:p>
        </p:txBody>
      </p:sp>
      <p:sp>
        <p:nvSpPr>
          <p:cNvPr id="73" name="Oval 7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5425" y="1322611"/>
            <a:ext cx="1682850" cy="168284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Oval 7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0251" y="2707204"/>
            <a:ext cx="721796" cy="721796"/>
          </a:xfrm>
          <a:prstGeom prst="ellipse">
            <a:avLst/>
          </a:prstGeom>
          <a:solidFill>
            <a:srgbClr val="353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Oval 7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8373" y="2603243"/>
            <a:ext cx="220271" cy="220271"/>
          </a:xfrm>
          <a:prstGeom prst="ellipse">
            <a:avLst/>
          </a:prstGeom>
          <a:solidFill>
            <a:srgbClr val="586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 name="Bildobjekt 2" descr="En bild som visar träd, person, utomhus, gräs&#10;&#10;Beskrivning genererad med mycket hög exakthet">
            <a:extLst>
              <a:ext uri="{FF2B5EF4-FFF2-40B4-BE49-F238E27FC236}">
                <a16:creationId xmlns:a16="http://schemas.microsoft.com/office/drawing/2014/main" id="{AD4D834C-FA27-4862-BE04-E6B92DD49194}"/>
              </a:ext>
            </a:extLst>
          </p:cNvPr>
          <p:cNvPicPr>
            <a:picLocks noChangeAspect="1"/>
          </p:cNvPicPr>
          <p:nvPr/>
        </p:nvPicPr>
        <p:blipFill rotWithShape="1">
          <a:blip r:embed="rId2"/>
          <a:srcRect l="2827" r="3091" b="-2"/>
          <a:stretch/>
        </p:blipFill>
        <p:spPr>
          <a:xfrm>
            <a:off x="5707543" y="11"/>
            <a:ext cx="4960458" cy="3532641"/>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79" name="Straight Connector 7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35659" y="4673467"/>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46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ubrik 1">
            <a:extLst>
              <a:ext uri="{FF2B5EF4-FFF2-40B4-BE49-F238E27FC236}">
                <a16:creationId xmlns:a16="http://schemas.microsoft.com/office/drawing/2014/main" id="{7DE110F8-6522-4614-90DE-231EC521382A}"/>
              </a:ext>
            </a:extLst>
          </p:cNvPr>
          <p:cNvSpPr>
            <a:spLocks noGrp="1"/>
          </p:cNvSpPr>
          <p:nvPr>
            <p:ph type="title"/>
          </p:nvPr>
        </p:nvSpPr>
        <p:spPr>
          <a:xfrm>
            <a:off x="2209800" y="177342"/>
            <a:ext cx="7772400" cy="630238"/>
          </a:xfrm>
        </p:spPr>
        <p:txBody>
          <a:bodyPr/>
          <a:lstStyle/>
          <a:p>
            <a:pPr algn="ctr" eaLnBrk="1" hangingPunct="1"/>
            <a:r>
              <a:rPr lang="sv-SE" altLang="sv-SE" dirty="0"/>
              <a:t>Personal på skolan</a:t>
            </a:r>
          </a:p>
        </p:txBody>
      </p:sp>
      <p:sp>
        <p:nvSpPr>
          <p:cNvPr id="5122" name="Platshållare för innehåll 2">
            <a:extLst>
              <a:ext uri="{FF2B5EF4-FFF2-40B4-BE49-F238E27FC236}">
                <a16:creationId xmlns:a16="http://schemas.microsoft.com/office/drawing/2014/main" id="{95E7C130-07BA-4013-B867-4F3632EF5581}"/>
              </a:ext>
            </a:extLst>
          </p:cNvPr>
          <p:cNvSpPr>
            <a:spLocks noGrp="1"/>
          </p:cNvSpPr>
          <p:nvPr>
            <p:ph sz="half" idx="1"/>
          </p:nvPr>
        </p:nvSpPr>
        <p:spPr>
          <a:xfrm>
            <a:off x="2063139" y="1155400"/>
            <a:ext cx="4177002" cy="3982610"/>
          </a:xfrm>
        </p:spPr>
        <p:txBody>
          <a:bodyPr/>
          <a:lstStyle/>
          <a:p>
            <a:pPr eaLnBrk="1" hangingPunct="1"/>
            <a:r>
              <a:rPr lang="sv-SE" altLang="sv-SE" sz="1600" dirty="0"/>
              <a:t>Janna Green, specialpedagog  </a:t>
            </a:r>
            <a:endParaRPr lang="sv-SE" dirty="0">
              <a:cs typeface="Arial"/>
            </a:endParaRPr>
          </a:p>
          <a:p>
            <a:pPr eaLnBrk="1" hangingPunct="1"/>
            <a:r>
              <a:rPr lang="sv-SE" altLang="sv-SE" sz="1600" dirty="0">
                <a:cs typeface="Arial"/>
              </a:rPr>
              <a:t>Karin Johansson, förskollärare (F-klass)</a:t>
            </a:r>
          </a:p>
          <a:p>
            <a:pPr eaLnBrk="1" hangingPunct="1"/>
            <a:r>
              <a:rPr lang="sv-SE" altLang="sv-SE" sz="1600" dirty="0"/>
              <a:t>Anna-Karin Näslund, lärare (åk 1-2</a:t>
            </a:r>
            <a:r>
              <a:rPr lang="sv-SE" altLang="sv-SE" sz="1600" dirty="0">
                <a:cs typeface="Arial"/>
              </a:rPr>
              <a:t>)</a:t>
            </a:r>
          </a:p>
          <a:p>
            <a:pPr eaLnBrk="1" hangingPunct="1"/>
            <a:r>
              <a:rPr lang="sv-SE" altLang="sv-SE" sz="1600" dirty="0">
                <a:cs typeface="Arial"/>
              </a:rPr>
              <a:t>Ulla Andersson, lärare (åk 3-4)</a:t>
            </a:r>
            <a:endParaRPr lang="sv-SE" altLang="sv-SE" sz="1600" dirty="0"/>
          </a:p>
          <a:p>
            <a:pPr eaLnBrk="1" hangingPunct="1"/>
            <a:r>
              <a:rPr lang="sv-SE" altLang="sv-SE" sz="1600" dirty="0">
                <a:cs typeface="Arial"/>
              </a:rPr>
              <a:t>Malin Odin, lärare (åk 5-6)</a:t>
            </a:r>
          </a:p>
          <a:p>
            <a:pPr marL="0" indent="0" eaLnBrk="1" hangingPunct="1">
              <a:buNone/>
            </a:pPr>
            <a:endParaRPr lang="sv-SE" sz="1600" i="1" u="sng" dirty="0">
              <a:cs typeface="Arial"/>
            </a:endParaRPr>
          </a:p>
          <a:p>
            <a:pPr marL="0" indent="0">
              <a:buNone/>
            </a:pPr>
            <a:r>
              <a:rPr lang="sv-SE" sz="1600" i="1" u="sng" dirty="0">
                <a:cs typeface="Arial"/>
              </a:rPr>
              <a:t>Övriga</a:t>
            </a:r>
            <a:r>
              <a:rPr lang="sv-SE" sz="1600" dirty="0">
                <a:cs typeface="Arial"/>
              </a:rPr>
              <a:t>:</a:t>
            </a:r>
            <a:endParaRPr lang="en-US" sz="1600" dirty="0">
              <a:cs typeface="Arial"/>
            </a:endParaRPr>
          </a:p>
          <a:p>
            <a:pPr eaLnBrk="1" hangingPunct="1"/>
            <a:r>
              <a:rPr lang="sv-SE" sz="1600" dirty="0">
                <a:cs typeface="Arial"/>
              </a:rPr>
              <a:t>Vakant (musik)</a:t>
            </a:r>
            <a:endParaRPr lang="en-US" sz="1600" dirty="0">
              <a:cs typeface="Arial"/>
            </a:endParaRPr>
          </a:p>
          <a:p>
            <a:pPr eaLnBrk="1" hangingPunct="1"/>
            <a:r>
              <a:rPr lang="sv-SE" sz="1600" dirty="0">
                <a:cs typeface="Arial"/>
              </a:rPr>
              <a:t>Eva Blom (textil slöjd)</a:t>
            </a:r>
          </a:p>
          <a:p>
            <a:pPr eaLnBrk="1" hangingPunct="1"/>
            <a:r>
              <a:rPr lang="sv-SE" sz="1600" dirty="0">
                <a:cs typeface="Arial"/>
              </a:rPr>
              <a:t>Stefan Karlsson (trä och metall slöjd)</a:t>
            </a:r>
          </a:p>
          <a:p>
            <a:r>
              <a:rPr lang="sv-SE" sz="1600" dirty="0">
                <a:cs typeface="Arial"/>
              </a:rPr>
              <a:t>Annelie Olofsson (idrott)</a:t>
            </a:r>
          </a:p>
          <a:p>
            <a:pPr marL="0" indent="0">
              <a:buNone/>
            </a:pPr>
            <a:endParaRPr lang="sv-SE" sz="1600" dirty="0">
              <a:cs typeface="Arial"/>
            </a:endParaRPr>
          </a:p>
        </p:txBody>
      </p:sp>
      <p:sp>
        <p:nvSpPr>
          <p:cNvPr id="4" name="Platshållare för innehåll 3">
            <a:extLst>
              <a:ext uri="{FF2B5EF4-FFF2-40B4-BE49-F238E27FC236}">
                <a16:creationId xmlns:a16="http://schemas.microsoft.com/office/drawing/2014/main" id="{87BF807F-3A4A-46C5-A1DA-23CB3FB17201}"/>
              </a:ext>
            </a:extLst>
          </p:cNvPr>
          <p:cNvSpPr>
            <a:spLocks noGrp="1"/>
          </p:cNvSpPr>
          <p:nvPr>
            <p:ph sz="half" idx="2"/>
          </p:nvPr>
        </p:nvSpPr>
        <p:spPr>
          <a:xfrm>
            <a:off x="6977773" y="1152358"/>
            <a:ext cx="3810000" cy="4212195"/>
          </a:xfrm>
        </p:spPr>
        <p:txBody>
          <a:bodyPr/>
          <a:lstStyle/>
          <a:p>
            <a:pPr eaLnBrk="1" hangingPunct="1">
              <a:buFont typeface="Times" charset="0"/>
              <a:buChar char="•"/>
              <a:defRPr/>
            </a:pPr>
            <a:r>
              <a:rPr lang="sv-SE" sz="1600" dirty="0"/>
              <a:t>Elise </a:t>
            </a:r>
            <a:r>
              <a:rPr lang="sv-SE" sz="1600" dirty="0" err="1"/>
              <a:t>Brynjestål</a:t>
            </a:r>
            <a:r>
              <a:rPr lang="sv-SE" sz="1600" dirty="0"/>
              <a:t>, </a:t>
            </a:r>
            <a:endParaRPr lang="sv-SE" dirty="0"/>
          </a:p>
          <a:p>
            <a:pPr marL="0" indent="0">
              <a:buNone/>
              <a:defRPr/>
            </a:pPr>
            <a:r>
              <a:rPr lang="sv-SE" sz="1600" dirty="0"/>
              <a:t>      elevassistent, fritids</a:t>
            </a:r>
            <a:endParaRPr lang="sv-SE" dirty="0">
              <a:cs typeface="Arial"/>
            </a:endParaRPr>
          </a:p>
          <a:p>
            <a:pPr>
              <a:buFont typeface="Times" charset="0"/>
              <a:buChar char="•"/>
              <a:defRPr/>
            </a:pPr>
            <a:r>
              <a:rPr lang="sv-SE" sz="1600" dirty="0">
                <a:cs typeface="Arial"/>
              </a:rPr>
              <a:t>Annelie Nilsson, </a:t>
            </a:r>
          </a:p>
          <a:p>
            <a:pPr marL="0" indent="0">
              <a:buNone/>
              <a:defRPr/>
            </a:pPr>
            <a:r>
              <a:rPr lang="sv-SE" sz="1600" dirty="0">
                <a:cs typeface="Arial"/>
              </a:rPr>
              <a:t>      elevassistent, fritids</a:t>
            </a:r>
          </a:p>
          <a:p>
            <a:pPr eaLnBrk="1" hangingPunct="1">
              <a:buFont typeface="Times" charset="0"/>
              <a:buChar char="•"/>
              <a:defRPr/>
            </a:pPr>
            <a:r>
              <a:rPr lang="sv-SE" sz="1600" dirty="0"/>
              <a:t>Lina Näslund, </a:t>
            </a:r>
          </a:p>
          <a:p>
            <a:pPr marL="0" indent="0">
              <a:buNone/>
              <a:defRPr/>
            </a:pPr>
            <a:r>
              <a:rPr lang="sv-SE" sz="1600" dirty="0"/>
              <a:t>      resurs, fritids</a:t>
            </a:r>
            <a:endParaRPr lang="sv-SE" sz="1600" dirty="0">
              <a:cs typeface="Arial"/>
            </a:endParaRPr>
          </a:p>
          <a:p>
            <a:pPr eaLnBrk="1" hangingPunct="1">
              <a:buFont typeface="Times" charset="0"/>
              <a:buChar char="•"/>
              <a:defRPr/>
            </a:pPr>
            <a:r>
              <a:rPr lang="sv-SE" sz="1600" dirty="0"/>
              <a:t>Annelie Olofsson, </a:t>
            </a:r>
            <a:endParaRPr lang="sv-SE" sz="1600" dirty="0">
              <a:cs typeface="Arial"/>
            </a:endParaRPr>
          </a:p>
          <a:p>
            <a:pPr marL="0" indent="0">
              <a:buNone/>
              <a:defRPr/>
            </a:pPr>
            <a:r>
              <a:rPr lang="sv-SE" sz="1600" dirty="0"/>
              <a:t>      resurs, fritids</a:t>
            </a:r>
            <a:endParaRPr lang="sv-SE" sz="1600" dirty="0">
              <a:cs typeface="Arial"/>
            </a:endParaRPr>
          </a:p>
          <a:p>
            <a:pPr eaLnBrk="1" hangingPunct="1">
              <a:buFont typeface="Times" charset="0"/>
              <a:buChar char="•"/>
              <a:defRPr/>
            </a:pPr>
            <a:r>
              <a:rPr lang="sv-SE" sz="1600" dirty="0"/>
              <a:t>Robin Hamberg, </a:t>
            </a:r>
          </a:p>
          <a:p>
            <a:pPr marL="0" indent="0">
              <a:buNone/>
              <a:defRPr/>
            </a:pPr>
            <a:r>
              <a:rPr lang="sv-SE" sz="1600" dirty="0"/>
              <a:t>      resurs, fritids</a:t>
            </a:r>
          </a:p>
          <a:p>
            <a:pPr>
              <a:defRPr/>
            </a:pPr>
            <a:r>
              <a:rPr lang="sv-SE" sz="1600" dirty="0">
                <a:cs typeface="Arial"/>
              </a:rPr>
              <a:t>Mari-Louis Persson</a:t>
            </a:r>
          </a:p>
          <a:p>
            <a:pPr marL="0" indent="0">
              <a:buNone/>
              <a:defRPr/>
            </a:pPr>
            <a:r>
              <a:rPr lang="sv-SE" sz="1600" dirty="0">
                <a:cs typeface="Arial"/>
              </a:rPr>
              <a:t>      morgonfritids</a:t>
            </a:r>
            <a:endParaRPr lang="sv-SE" dirty="0">
              <a:cs typeface="Arial"/>
            </a:endParaRPr>
          </a:p>
          <a:p>
            <a:pPr>
              <a:buFont typeface="Times" charset="0"/>
              <a:buChar char="•"/>
              <a:defRPr/>
            </a:pPr>
            <a:endParaRPr lang="sv-SE" sz="1600" dirty="0">
              <a:cs typeface="Arial"/>
            </a:endParaRPr>
          </a:p>
          <a:p>
            <a:pPr marL="0" indent="0" eaLnBrk="1" hangingPunct="1">
              <a:buNone/>
              <a:defRPr/>
            </a:pPr>
            <a:endParaRPr lang="sv-SE" sz="1600" dirty="0">
              <a:cs typeface="Arial"/>
            </a:endParaRPr>
          </a:p>
        </p:txBody>
      </p:sp>
      <p:sp>
        <p:nvSpPr>
          <p:cNvPr id="2" name="textruta 1">
            <a:extLst>
              <a:ext uri="{FF2B5EF4-FFF2-40B4-BE49-F238E27FC236}">
                <a16:creationId xmlns:a16="http://schemas.microsoft.com/office/drawing/2014/main" id="{2BAF46EF-65F5-43E8-9BDD-632D47B1D35E}"/>
              </a:ext>
            </a:extLst>
          </p:cNvPr>
          <p:cNvSpPr txBox="1"/>
          <p:nvPr/>
        </p:nvSpPr>
        <p:spPr>
          <a:xfrm>
            <a:off x="4904317" y="62865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dirty="0"/>
              <a:t>Rektor </a:t>
            </a:r>
            <a:r>
              <a:rPr lang="sv-SE" sz="1600" dirty="0" err="1"/>
              <a:t>Märith</a:t>
            </a:r>
            <a:r>
              <a:rPr lang="sv-SE" sz="1600" dirty="0"/>
              <a:t> Jonsson</a:t>
            </a:r>
          </a:p>
        </p:txBody>
      </p:sp>
    </p:spTree>
    <p:extLst>
      <p:ext uri="{BB962C8B-B14F-4D97-AF65-F5344CB8AC3E}">
        <p14:creationId xmlns:p14="http://schemas.microsoft.com/office/powerpoint/2010/main" val="101496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ubrik 1">
            <a:extLst>
              <a:ext uri="{FF2B5EF4-FFF2-40B4-BE49-F238E27FC236}">
                <a16:creationId xmlns:a16="http://schemas.microsoft.com/office/drawing/2014/main" id="{951BC6C4-0BF0-4528-9B71-6099EE8A0ADF}"/>
              </a:ext>
            </a:extLst>
          </p:cNvPr>
          <p:cNvSpPr>
            <a:spLocks noGrp="1"/>
          </p:cNvSpPr>
          <p:nvPr>
            <p:ph type="title"/>
          </p:nvPr>
        </p:nvSpPr>
        <p:spPr>
          <a:xfrm>
            <a:off x="2209800" y="381001"/>
            <a:ext cx="7772400" cy="557213"/>
          </a:xfrm>
        </p:spPr>
        <p:txBody>
          <a:bodyPr/>
          <a:lstStyle/>
          <a:p>
            <a:pPr algn="ctr" eaLnBrk="1" hangingPunct="1"/>
            <a:r>
              <a:rPr lang="sv-SE" altLang="sv-SE" dirty="0"/>
              <a:t>Elevhälsoarbete</a:t>
            </a:r>
          </a:p>
        </p:txBody>
      </p:sp>
      <p:sp>
        <p:nvSpPr>
          <p:cNvPr id="6146" name="Platshållare för innehåll 2">
            <a:extLst>
              <a:ext uri="{FF2B5EF4-FFF2-40B4-BE49-F238E27FC236}">
                <a16:creationId xmlns:a16="http://schemas.microsoft.com/office/drawing/2014/main" id="{07378421-7D64-438C-A489-059F11B62D86}"/>
              </a:ext>
            </a:extLst>
          </p:cNvPr>
          <p:cNvSpPr>
            <a:spLocks noGrp="1"/>
          </p:cNvSpPr>
          <p:nvPr>
            <p:ph sz="half" idx="1"/>
          </p:nvPr>
        </p:nvSpPr>
        <p:spPr>
          <a:xfrm>
            <a:off x="2390454" y="1234437"/>
            <a:ext cx="3799703" cy="4036540"/>
          </a:xfrm>
        </p:spPr>
        <p:txBody>
          <a:bodyPr/>
          <a:lstStyle/>
          <a:p>
            <a:pPr marL="0" indent="0" algn="ctr" eaLnBrk="1" hangingPunct="1">
              <a:buNone/>
            </a:pPr>
            <a:r>
              <a:rPr lang="sv-SE" altLang="sv-SE" dirty="0"/>
              <a:t>Elevhälsoteam</a:t>
            </a:r>
          </a:p>
          <a:p>
            <a:pPr marL="0" indent="0" eaLnBrk="1" hangingPunct="1">
              <a:buNone/>
            </a:pPr>
            <a:endParaRPr lang="sv-SE" altLang="sv-SE" dirty="0"/>
          </a:p>
          <a:p>
            <a:pPr marL="0" indent="0" eaLnBrk="1" hangingPunct="1">
              <a:buNone/>
            </a:pPr>
            <a:r>
              <a:rPr lang="sv-SE" altLang="sv-SE" sz="1600" dirty="0" err="1"/>
              <a:t>Märith</a:t>
            </a:r>
            <a:r>
              <a:rPr lang="sv-SE" altLang="sv-SE" sz="1600" dirty="0"/>
              <a:t> Jonsson, rektor</a:t>
            </a:r>
            <a:endParaRPr lang="sv-SE" altLang="sv-SE" sz="1600" dirty="0">
              <a:cs typeface="Arial"/>
            </a:endParaRPr>
          </a:p>
          <a:p>
            <a:pPr marL="0" indent="0" eaLnBrk="1" hangingPunct="1">
              <a:buNone/>
            </a:pPr>
            <a:r>
              <a:rPr lang="sv-SE" altLang="sv-SE" sz="1600" dirty="0"/>
              <a:t>Janna Green, specialpedagog </a:t>
            </a:r>
            <a:endParaRPr lang="sv-SE" altLang="sv-SE" sz="1600" dirty="0">
              <a:cs typeface="Arial"/>
            </a:endParaRPr>
          </a:p>
          <a:p>
            <a:pPr marL="0" indent="0" eaLnBrk="1" hangingPunct="1">
              <a:buNone/>
            </a:pPr>
            <a:r>
              <a:rPr lang="sv-SE" altLang="sv-SE" sz="1600" dirty="0"/>
              <a:t>Helene Höglund, skolsköterska </a:t>
            </a:r>
            <a:endParaRPr lang="sv-SE" altLang="sv-SE" sz="1600" dirty="0">
              <a:cs typeface="Arial"/>
            </a:endParaRPr>
          </a:p>
          <a:p>
            <a:pPr marL="0" indent="0" eaLnBrk="1" hangingPunct="1">
              <a:buNone/>
            </a:pPr>
            <a:r>
              <a:rPr lang="sv-SE" altLang="sv-SE" sz="1600" dirty="0"/>
              <a:t>Sarah </a:t>
            </a:r>
            <a:r>
              <a:rPr lang="sv-SE" altLang="sv-SE" sz="1600" dirty="0" err="1"/>
              <a:t>Ivonen</a:t>
            </a:r>
            <a:r>
              <a:rPr lang="sv-SE" altLang="sv-SE" sz="1600" dirty="0"/>
              <a:t>, skolpsykolog</a:t>
            </a:r>
            <a:endParaRPr lang="sv-SE" altLang="sv-SE" sz="1600" dirty="0">
              <a:cs typeface="Arial"/>
            </a:endParaRPr>
          </a:p>
          <a:p>
            <a:pPr marL="0" indent="0" eaLnBrk="1" hangingPunct="1">
              <a:buNone/>
            </a:pPr>
            <a:r>
              <a:rPr lang="sv-SE" altLang="sv-SE" sz="1600" dirty="0"/>
              <a:t>Anna </a:t>
            </a:r>
            <a:r>
              <a:rPr lang="sv-SE" altLang="sv-SE" sz="1600" dirty="0" err="1"/>
              <a:t>Leithe</a:t>
            </a:r>
            <a:r>
              <a:rPr lang="sv-SE" altLang="sv-SE" sz="1600" dirty="0"/>
              <a:t>, skolkurator</a:t>
            </a:r>
            <a:endParaRPr lang="sv-SE" altLang="sv-SE" sz="1600" dirty="0">
              <a:cs typeface="Arial"/>
            </a:endParaRPr>
          </a:p>
          <a:p>
            <a:pPr marL="0" indent="0" eaLnBrk="1" hangingPunct="1">
              <a:buNone/>
            </a:pPr>
            <a:endParaRPr lang="sv-SE" altLang="sv-SE" sz="1600" dirty="0"/>
          </a:p>
          <a:p>
            <a:pPr marL="0" indent="0" eaLnBrk="1" hangingPunct="1">
              <a:buNone/>
            </a:pPr>
            <a:endParaRPr lang="sv-SE" altLang="sv-SE" sz="1600" dirty="0"/>
          </a:p>
          <a:p>
            <a:pPr marL="0" indent="0">
              <a:buNone/>
            </a:pPr>
            <a:endParaRPr lang="sv-SE" altLang="sv-SE" sz="1600" dirty="0">
              <a:cs typeface="Arial"/>
            </a:endParaRPr>
          </a:p>
          <a:p>
            <a:pPr marL="0" indent="0">
              <a:buNone/>
            </a:pPr>
            <a:endParaRPr lang="sv-SE" altLang="sv-SE" sz="1600" dirty="0"/>
          </a:p>
          <a:p>
            <a:pPr marL="0" indent="0">
              <a:buNone/>
            </a:pPr>
            <a:r>
              <a:rPr lang="sv-SE" altLang="sv-SE" sz="1600" dirty="0"/>
              <a:t>Stöd från elevhälsan vid behov</a:t>
            </a:r>
            <a:endParaRPr lang="sv-SE" altLang="sv-SE" sz="1600" dirty="0">
              <a:cs typeface="Arial"/>
            </a:endParaRPr>
          </a:p>
          <a:p>
            <a:pPr marL="0" indent="0" eaLnBrk="1" hangingPunct="1">
              <a:buNone/>
            </a:pPr>
            <a:endParaRPr lang="sv-SE" altLang="sv-SE" dirty="0"/>
          </a:p>
        </p:txBody>
      </p:sp>
      <p:sp>
        <p:nvSpPr>
          <p:cNvPr id="6147" name="Platshållare för innehåll 3">
            <a:extLst>
              <a:ext uri="{FF2B5EF4-FFF2-40B4-BE49-F238E27FC236}">
                <a16:creationId xmlns:a16="http://schemas.microsoft.com/office/drawing/2014/main" id="{D3F0B8AC-D6F4-4E5F-92AE-D32B31F3F496}"/>
              </a:ext>
            </a:extLst>
          </p:cNvPr>
          <p:cNvSpPr>
            <a:spLocks noGrp="1"/>
          </p:cNvSpPr>
          <p:nvPr>
            <p:ph sz="half" idx="2"/>
          </p:nvPr>
        </p:nvSpPr>
        <p:spPr>
          <a:xfrm>
            <a:off x="6089822" y="1822882"/>
            <a:ext cx="3810000" cy="3547368"/>
          </a:xfrm>
        </p:spPr>
        <p:txBody>
          <a:bodyPr/>
          <a:lstStyle/>
          <a:p>
            <a:pPr eaLnBrk="1" hangingPunct="1"/>
            <a:r>
              <a:rPr lang="sv-SE" altLang="sv-SE" sz="1600" dirty="0"/>
              <a:t>Elevhälsoplan</a:t>
            </a:r>
            <a:endParaRPr lang="sv-SE" altLang="sv-SE" sz="1600" dirty="0">
              <a:cs typeface="Arial"/>
            </a:endParaRPr>
          </a:p>
          <a:p>
            <a:pPr eaLnBrk="1" hangingPunct="1"/>
            <a:r>
              <a:rPr lang="sv-SE" altLang="sv-SE" sz="1600" dirty="0"/>
              <a:t>Plan mot diskriminering och kränkande behandling</a:t>
            </a:r>
          </a:p>
          <a:p>
            <a:pPr marL="0" indent="0" eaLnBrk="1" hangingPunct="1">
              <a:buNone/>
            </a:pPr>
            <a:r>
              <a:rPr lang="sv-SE" altLang="sv-SE" sz="1600" dirty="0">
                <a:cs typeface="Arial"/>
              </a:rPr>
              <a:t>      (värdegrundsarbete)</a:t>
            </a:r>
          </a:p>
          <a:p>
            <a:pPr eaLnBrk="1" hangingPunct="1"/>
            <a:r>
              <a:rPr lang="sv-SE" sz="1600" dirty="0">
                <a:cs typeface="Arial"/>
              </a:rPr>
              <a:t>ANDT-plan (Alkohol, narkotika, doping och tobak)</a:t>
            </a:r>
            <a:endParaRPr lang="sv-SE" altLang="sv-SE" sz="1600" dirty="0">
              <a:cs typeface="Arial"/>
            </a:endParaRPr>
          </a:p>
          <a:p>
            <a:pPr eaLnBrk="1" hangingPunct="1"/>
            <a:r>
              <a:rPr lang="sv-SE" sz="1600" dirty="0">
                <a:cs typeface="Arial"/>
              </a:rPr>
              <a:t>Ordningsregler </a:t>
            </a:r>
            <a:endParaRPr lang="sv-SE" altLang="sv-SE" sz="1600" dirty="0">
              <a:cs typeface="Arial"/>
            </a:endParaRPr>
          </a:p>
          <a:p>
            <a:pPr eaLnBrk="1" hangingPunct="1"/>
            <a:r>
              <a:rPr lang="sv-SE" sz="1600" dirty="0">
                <a:cs typeface="Arial"/>
              </a:rPr>
              <a:t>Trafikregler</a:t>
            </a:r>
          </a:p>
          <a:p>
            <a:pPr eaLnBrk="1" hangingPunct="1"/>
            <a:r>
              <a:rPr lang="sv-SE" altLang="sv-SE" sz="1600" dirty="0">
                <a:cs typeface="Arial"/>
              </a:rPr>
              <a:t>Sociala medier</a:t>
            </a:r>
          </a:p>
          <a:p>
            <a:pPr eaLnBrk="1" hangingPunct="1"/>
            <a:r>
              <a:rPr lang="sv-SE" altLang="sv-SE" sz="1600" dirty="0">
                <a:cs typeface="Arial"/>
              </a:rPr>
              <a:t>Policy för mobiltelefon</a:t>
            </a:r>
            <a:endParaRPr lang="sv-SE" sz="1600" dirty="0">
              <a:cs typeface="Arial"/>
            </a:endParaRPr>
          </a:p>
          <a:p>
            <a:pPr eaLnBrk="1" hangingPunct="1"/>
            <a:endParaRPr lang="sv-SE" altLang="sv-SE" dirty="0">
              <a:cs typeface="Arial"/>
            </a:endParaRPr>
          </a:p>
        </p:txBody>
      </p:sp>
    </p:spTree>
    <p:extLst>
      <p:ext uri="{BB962C8B-B14F-4D97-AF65-F5344CB8AC3E}">
        <p14:creationId xmlns:p14="http://schemas.microsoft.com/office/powerpoint/2010/main" val="136913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ubrik 1">
            <a:extLst>
              <a:ext uri="{FF2B5EF4-FFF2-40B4-BE49-F238E27FC236}">
                <a16:creationId xmlns:a16="http://schemas.microsoft.com/office/drawing/2014/main" id="{76132F42-2548-4F43-B87A-243AB1EE1291}"/>
              </a:ext>
            </a:extLst>
          </p:cNvPr>
          <p:cNvSpPr>
            <a:spLocks noGrp="1"/>
          </p:cNvSpPr>
          <p:nvPr>
            <p:ph type="title"/>
          </p:nvPr>
        </p:nvSpPr>
        <p:spPr>
          <a:xfrm>
            <a:off x="2209800" y="319216"/>
            <a:ext cx="7772400" cy="914400"/>
          </a:xfrm>
        </p:spPr>
        <p:txBody>
          <a:bodyPr/>
          <a:lstStyle/>
          <a:p>
            <a:pPr algn="ctr"/>
            <a:r>
              <a:rPr lang="sv-SE" altLang="sv-SE" dirty="0"/>
              <a:t>Skolans resultat</a:t>
            </a:r>
          </a:p>
        </p:txBody>
      </p:sp>
      <p:sp>
        <p:nvSpPr>
          <p:cNvPr id="7170" name="Platshållare för innehåll 2">
            <a:extLst>
              <a:ext uri="{FF2B5EF4-FFF2-40B4-BE49-F238E27FC236}">
                <a16:creationId xmlns:a16="http://schemas.microsoft.com/office/drawing/2014/main" id="{81481CE6-9AD1-4DB7-B965-EB7D0EF60FA5}"/>
              </a:ext>
            </a:extLst>
          </p:cNvPr>
          <p:cNvSpPr>
            <a:spLocks noGrp="1"/>
          </p:cNvSpPr>
          <p:nvPr>
            <p:ph idx="1"/>
          </p:nvPr>
        </p:nvSpPr>
        <p:spPr>
          <a:xfrm>
            <a:off x="2209800" y="1160655"/>
            <a:ext cx="7772400" cy="4397944"/>
          </a:xfrm>
        </p:spPr>
        <p:txBody>
          <a:bodyPr/>
          <a:lstStyle/>
          <a:p>
            <a:pPr>
              <a:buFont typeface="Arial" panose="020B0604020202020204" pitchFamily="34" charset="0"/>
              <a:buChar char="•"/>
            </a:pPr>
            <a:r>
              <a:rPr lang="sv-SE" dirty="0">
                <a:ea typeface="+mn-lt"/>
                <a:cs typeface="+mn-lt"/>
              </a:rPr>
              <a:t>Kartläggningsmaterial F-klass, bedömningsstöd åk 1 &amp; 2, nationella prov i åk 3, DSL (svenska) åk 1-6, skolans egna tester i matematik åk 1-6.</a:t>
            </a:r>
          </a:p>
          <a:p>
            <a:pPr marL="0" indent="0">
              <a:buNone/>
            </a:pPr>
            <a:endParaRPr lang="sv-SE" dirty="0">
              <a:ea typeface="+mn-lt"/>
              <a:cs typeface="+mn-lt"/>
            </a:endParaRPr>
          </a:p>
          <a:p>
            <a:r>
              <a:rPr lang="sv-SE" dirty="0">
                <a:ea typeface="+mn-lt"/>
                <a:cs typeface="+mn-lt"/>
              </a:rPr>
              <a:t>Vi har ett kunskapsuppföljningsformulär där vi tydligt ser alla elevers resultat från förskoleklass upp till åk. 5. Detta gör det lättare för oss att upptäcka brister och se var vi ska sätta in åtgärder.</a:t>
            </a:r>
            <a:endParaRPr lang="sv-SE" altLang="sv-SE" dirty="0">
              <a:cs typeface="Arial"/>
            </a:endParaRPr>
          </a:p>
          <a:p>
            <a:endParaRPr lang="sv-SE" altLang="sv-SE" dirty="0">
              <a:cs typeface="Arial"/>
            </a:endParaRPr>
          </a:p>
          <a:p>
            <a:r>
              <a:rPr lang="sv-SE" altLang="sv-SE" dirty="0">
                <a:cs typeface="Arial"/>
              </a:rPr>
              <a:t>För de elever som riskerar att inte nå målen har vi en dialog med hemmet. I de fall som de extra anpassningar vi gör inom ramen för ordinarie undervisning inte räcker till upprättas tillsammans med föräldrar och elev, ett åtgärdsprogram. </a:t>
            </a:r>
            <a:endParaRPr lang="sv-SE" dirty="0">
              <a:cs typeface="Arial"/>
            </a:endParaRPr>
          </a:p>
          <a:p>
            <a:pPr marL="0" indent="0">
              <a:buNone/>
            </a:pPr>
            <a:endParaRPr lang="sv-SE" altLang="sv-SE" dirty="0">
              <a:cs typeface="Arial"/>
            </a:endParaRPr>
          </a:p>
          <a:p>
            <a:endParaRPr lang="sv-SE" altLang="sv-SE" dirty="0">
              <a:cs typeface="Arial"/>
            </a:endParaRPr>
          </a:p>
          <a:p>
            <a:pPr eaLnBrk="1" hangingPunct="1"/>
            <a:endParaRPr lang="sv-SE" altLang="sv-SE" dirty="0">
              <a:cs typeface="Arial"/>
            </a:endParaRPr>
          </a:p>
          <a:p>
            <a:pPr marL="0" indent="0" eaLnBrk="1" hangingPunct="1">
              <a:buNone/>
            </a:pPr>
            <a:endParaRPr lang="sv-SE" altLang="sv-SE" dirty="0">
              <a:cs typeface="Arial"/>
            </a:endParaRPr>
          </a:p>
          <a:p>
            <a:pPr eaLnBrk="1" hangingPunct="1"/>
            <a:endParaRPr lang="sv-SE" altLang="sv-SE" dirty="0">
              <a:cs typeface="Arial"/>
            </a:endParaRPr>
          </a:p>
        </p:txBody>
      </p:sp>
    </p:spTree>
    <p:extLst>
      <p:ext uri="{BB962C8B-B14F-4D97-AF65-F5344CB8AC3E}">
        <p14:creationId xmlns:p14="http://schemas.microsoft.com/office/powerpoint/2010/main" val="108647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51E68-4617-48E7-BA45-DC1070D35909}"/>
              </a:ext>
            </a:extLst>
          </p:cNvPr>
          <p:cNvPicPr>
            <a:picLocks noChangeAspect="1"/>
          </p:cNvPicPr>
          <p:nvPr/>
        </p:nvPicPr>
        <p:blipFill rotWithShape="1">
          <a:blip r:embed="rId3"/>
          <a:srcRect t="11994" b="3737"/>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D3CCA35A-8F9B-4087-8B53-179AB6C182EB}"/>
              </a:ext>
            </a:extLst>
          </p:cNvPr>
          <p:cNvSpPr>
            <a:spLocks noGrp="1"/>
          </p:cNvSpPr>
          <p:nvPr>
            <p:ph type="ctrTitle"/>
          </p:nvPr>
        </p:nvSpPr>
        <p:spPr>
          <a:xfrm>
            <a:off x="2480733" y="2074339"/>
            <a:ext cx="7219954" cy="1828801"/>
          </a:xfrm>
        </p:spPr>
        <p:txBody>
          <a:bodyPr>
            <a:normAutofit/>
          </a:bodyPr>
          <a:lstStyle/>
          <a:p>
            <a:r>
              <a:rPr lang="sv-SE" sz="4800" dirty="0"/>
              <a:t> Välkomna till Fritidshemmet Meteoriten.</a:t>
            </a:r>
          </a:p>
        </p:txBody>
      </p:sp>
      <p:sp>
        <p:nvSpPr>
          <p:cNvPr id="3" name="Underrubrik 2">
            <a:extLst>
              <a:ext uri="{FF2B5EF4-FFF2-40B4-BE49-F238E27FC236}">
                <a16:creationId xmlns:a16="http://schemas.microsoft.com/office/drawing/2014/main" id="{4A83BBF2-CA36-4C70-A599-C743229B78E0}"/>
              </a:ext>
            </a:extLst>
          </p:cNvPr>
          <p:cNvSpPr>
            <a:spLocks noGrp="1"/>
          </p:cNvSpPr>
          <p:nvPr>
            <p:ph type="subTitle" idx="1"/>
          </p:nvPr>
        </p:nvSpPr>
        <p:spPr>
          <a:xfrm>
            <a:off x="2480733" y="3903138"/>
            <a:ext cx="7219954" cy="1049867"/>
          </a:xfrm>
        </p:spPr>
        <p:txBody>
          <a:bodyPr>
            <a:normAutofit/>
          </a:bodyPr>
          <a:lstStyle/>
          <a:p>
            <a:r>
              <a:rPr lang="sv-SE" dirty="0"/>
              <a:t> barn från förskoleklass till åk 3</a:t>
            </a:r>
          </a:p>
          <a:p>
            <a:r>
              <a:rPr lang="sv-SE" dirty="0"/>
              <a:t>Elise, Annelie O, Annelie N, Lina, Robin är personal.</a:t>
            </a:r>
          </a:p>
        </p:txBody>
      </p:sp>
    </p:spTree>
    <p:extLst>
      <p:ext uri="{BB962C8B-B14F-4D97-AF65-F5344CB8AC3E}">
        <p14:creationId xmlns:p14="http://schemas.microsoft.com/office/powerpoint/2010/main" val="221808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26240-278D-422B-8A63-75A7F2604AE4}"/>
              </a:ext>
            </a:extLst>
          </p:cNvPr>
          <p:cNvSpPr>
            <a:spLocks noGrp="1"/>
          </p:cNvSpPr>
          <p:nvPr>
            <p:ph type="title"/>
          </p:nvPr>
        </p:nvSpPr>
        <p:spPr>
          <a:xfrm>
            <a:off x="913795" y="247409"/>
            <a:ext cx="10353762" cy="713290"/>
          </a:xfrm>
        </p:spPr>
        <p:txBody>
          <a:bodyPr>
            <a:normAutofit/>
          </a:bodyPr>
          <a:lstStyle/>
          <a:p>
            <a:r>
              <a:rPr lang="sv-SE" sz="4000" dirty="0"/>
              <a:t>Öppettider 6.30-7.50, 11.30-17.30, i regel.</a:t>
            </a:r>
          </a:p>
        </p:txBody>
      </p:sp>
      <p:sp>
        <p:nvSpPr>
          <p:cNvPr id="3" name="Platshållare för innehåll 2">
            <a:extLst>
              <a:ext uri="{FF2B5EF4-FFF2-40B4-BE49-F238E27FC236}">
                <a16:creationId xmlns:a16="http://schemas.microsoft.com/office/drawing/2014/main" id="{26A2DDAC-10B8-41EB-B721-B8D426F70CDC}"/>
              </a:ext>
            </a:extLst>
          </p:cNvPr>
          <p:cNvSpPr>
            <a:spLocks noGrp="1"/>
          </p:cNvSpPr>
          <p:nvPr>
            <p:ph idx="1"/>
          </p:nvPr>
        </p:nvSpPr>
        <p:spPr>
          <a:xfrm>
            <a:off x="913795" y="960699"/>
            <a:ext cx="10353762" cy="5649891"/>
          </a:xfrm>
        </p:spPr>
        <p:txBody>
          <a:bodyPr>
            <a:normAutofit fontScale="70000" lnSpcReduction="20000"/>
          </a:bodyPr>
          <a:lstStyle/>
          <a:p>
            <a:r>
              <a:rPr lang="sv-SE" sz="2300" dirty="0">
                <a:latin typeface="Arial" panose="020B0604020202020204" pitchFamily="34" charset="0"/>
                <a:cs typeface="Arial" panose="020B0604020202020204" pitchFamily="34" charset="0"/>
              </a:rPr>
              <a:t>Alla tider via </a:t>
            </a:r>
            <a:r>
              <a:rPr lang="sv-SE" sz="2300" dirty="0" err="1">
                <a:latin typeface="Arial" panose="020B0604020202020204" pitchFamily="34" charset="0"/>
                <a:cs typeface="Arial" panose="020B0604020202020204" pitchFamily="34" charset="0"/>
              </a:rPr>
              <a:t>Tempushemma</a:t>
            </a:r>
            <a:r>
              <a:rPr lang="sv-SE" sz="2300" dirty="0">
                <a:latin typeface="Arial" panose="020B0604020202020204" pitchFamily="34" charset="0"/>
                <a:cs typeface="Arial" panose="020B0604020202020204" pitchFamily="34" charset="0"/>
              </a:rPr>
              <a:t> </a:t>
            </a:r>
            <a:r>
              <a:rPr lang="sv-SE" sz="2300" dirty="0" err="1">
                <a:latin typeface="Arial" panose="020B0604020202020204" pitchFamily="34" charset="0"/>
                <a:cs typeface="Arial" panose="020B0604020202020204" pitchFamily="34" charset="0"/>
              </a:rPr>
              <a:t>appen</a:t>
            </a:r>
            <a:r>
              <a:rPr lang="sv-SE" sz="2300" dirty="0">
                <a:latin typeface="Arial" panose="020B0604020202020204" pitchFamily="34" charset="0"/>
                <a:cs typeface="Arial" panose="020B0604020202020204" pitchFamily="34" charset="0"/>
              </a:rPr>
              <a:t>, det är viktigt att ni föräldrar tar ansvar för att lägga in rätt tider i Tempus. Detta sparar otroligt mycket arbetstid för personalen och skapar trygghet både för oss, er och era barn!</a:t>
            </a:r>
          </a:p>
          <a:p>
            <a:r>
              <a:rPr lang="sv-SE" sz="2300" dirty="0">
                <a:latin typeface="Arial" panose="020B0604020202020204" pitchFamily="34" charset="0"/>
                <a:cs typeface="Arial" panose="020B0604020202020204" pitchFamily="34" charset="0"/>
              </a:rPr>
              <a:t>Innehåll : Klara aktiviteter ht 20: Utedag 1- 2 ggr /vecka, Veckans pyssel, Blogg via tempus, Gympasal. Läxhjälp.</a:t>
            </a:r>
          </a:p>
          <a:p>
            <a:r>
              <a:rPr lang="sv-SE" sz="2300" dirty="0">
                <a:latin typeface="Arial" panose="020B0604020202020204" pitchFamily="34" charset="0"/>
                <a:cs typeface="Arial" panose="020B0604020202020204" pitchFamily="34" charset="0"/>
              </a:rPr>
              <a:t>Samarbete med skolan för ett informellt lärande på fritids.</a:t>
            </a:r>
          </a:p>
          <a:p>
            <a:r>
              <a:rPr lang="sv-SE" sz="2300" dirty="0">
                <a:latin typeface="Arial" panose="020B0604020202020204" pitchFamily="34" charset="0"/>
                <a:cs typeface="Arial" panose="020B0604020202020204" pitchFamily="34" charset="0"/>
              </a:rPr>
              <a:t>Höstens inskolning kommer att ske i augusti i samband med barnets start på fritids. Utifrån situationen kring Covid-19 kommer vi mest troligt att ha en träff med aktuell startveckas föräldrar ute dag 1 och sedan får man som förälder finnas på ”standby” på hemmaplan första dagarna. Finns speciella omständigheter kring ert barn som gör att ni behöver vara med, hör av er till oss innan så löser vi det.</a:t>
            </a:r>
          </a:p>
          <a:p>
            <a:r>
              <a:rPr lang="sv-SE" sz="2300">
                <a:latin typeface="Arial" panose="020B0604020202020204" pitchFamily="34" charset="0"/>
                <a:cs typeface="Arial" panose="020B0604020202020204" pitchFamily="34" charset="0"/>
              </a:rPr>
              <a:t>Fritidsstart tidigast 3/8 </a:t>
            </a:r>
            <a:r>
              <a:rPr lang="sv-SE" sz="2300" dirty="0">
                <a:latin typeface="Arial" panose="020B0604020202020204" pitchFamily="34" charset="0"/>
                <a:cs typeface="Arial" panose="020B0604020202020204" pitchFamily="34" charset="0"/>
              </a:rPr>
              <a:t>för nykomlingar, skolstart 20/8</a:t>
            </a:r>
          </a:p>
          <a:p>
            <a:r>
              <a:rPr lang="sv-SE" sz="2300" dirty="0">
                <a:latin typeface="Arial" panose="020B0604020202020204" pitchFamily="34" charset="0"/>
                <a:cs typeface="Arial" panose="020B0604020202020204" pitchFamily="34" charset="0"/>
              </a:rPr>
              <a:t>Regler för fritidshem, placeringsinfo mm. </a:t>
            </a:r>
            <a:r>
              <a:rPr lang="sv-SE" sz="2300" dirty="0">
                <a:latin typeface="Arial" panose="020B0604020202020204" pitchFamily="34" charset="0"/>
                <a:cs typeface="Arial" panose="020B0604020202020204" pitchFamily="34" charset="0"/>
                <a:hlinkClick r:id="rId2"/>
              </a:rPr>
              <a:t>https://ostersund.se/barn-och-utbildning/fritidshem-och-fritidsklubb.html</a:t>
            </a:r>
            <a:endParaRPr lang="sv-SE" sz="2300" dirty="0">
              <a:latin typeface="Arial" panose="020B0604020202020204" pitchFamily="34" charset="0"/>
              <a:cs typeface="Arial" panose="020B0604020202020204" pitchFamily="34" charset="0"/>
            </a:endParaRPr>
          </a:p>
          <a:p>
            <a:r>
              <a:rPr lang="sv-SE" sz="2300" dirty="0">
                <a:solidFill>
                  <a:schemeClr val="tx1"/>
                </a:solidFill>
                <a:latin typeface="Arial" panose="020B0604020202020204" pitchFamily="34" charset="0"/>
                <a:cs typeface="Arial" panose="020B0604020202020204" pitchFamily="34" charset="0"/>
              </a:rPr>
              <a:t>”Lillfritids” för förskoleklassens elever kl. 11:30 – 13:20 då ”storfritids” tar vid. De barn som ska åka skolskjuts hem åker med buss som går från skolan mellan 14:20-14:30.</a:t>
            </a:r>
          </a:p>
          <a:p>
            <a:r>
              <a:rPr lang="sv-SE" altLang="en-US" sz="2300" dirty="0">
                <a:solidFill>
                  <a:schemeClr val="tx1"/>
                </a:solidFill>
                <a:latin typeface="Arial" panose="020B0604020202020204" pitchFamily="34" charset="0"/>
                <a:ea typeface="ヒラギノ角ゴ Pro W3"/>
                <a:cs typeface="Arial" panose="020B0604020202020204" pitchFamily="34" charset="0"/>
              </a:rPr>
              <a:t>Vid skollov vill vi att ni i god tid, senast det datum vi skriver i Tempus fyller i de tider som gäller för lovet. Detta för att vi ska kunna planera verksamheten, maten och personalstyrkan. Om ditt barn blir sjuk eller ledig, så meddela fritids omgående. Loven blir även i år höstlov och jullov i Ångsta, sport- och påsklov i Fåker, sommarlov 5 veckor i Marieby.</a:t>
            </a:r>
          </a:p>
          <a:p>
            <a:r>
              <a:rPr lang="sv-SE" sz="2300" dirty="0">
                <a:latin typeface="Arial"/>
                <a:ea typeface="ヒラギノ角ゴ Pro W3"/>
                <a:cs typeface="Arial"/>
              </a:rPr>
              <a:t>Fritidsklubb för åk 4-6 under ht 2020. From januari 2021 kommer det att vara inskriven verksamhet även för elever i åk 4-6.</a:t>
            </a:r>
            <a:endParaRPr lang="sv-SE" sz="2300" dirty="0">
              <a:solidFill>
                <a:schemeClr val="tx1"/>
              </a:solidFill>
              <a:latin typeface="Arial"/>
              <a:ea typeface="ヒラギノ角ゴ Pro W3"/>
              <a:cs typeface="Arial"/>
            </a:endParaRPr>
          </a:p>
          <a:p>
            <a:endParaRPr lang="sv-SE" altLang="en-US" sz="2200" dirty="0">
              <a:solidFill>
                <a:schemeClr val="tx1"/>
              </a:solidFill>
              <a:latin typeface="Arial" panose="020B0604020202020204" pitchFamily="34" charset="0"/>
              <a:ea typeface="ヒラギノ角ゴ Pro W3"/>
              <a:cs typeface="Arial" panose="020B0604020202020204" pitchFamily="34" charset="0"/>
            </a:endParaRPr>
          </a:p>
          <a:p>
            <a:endParaRPr lang="sv-SE" dirty="0"/>
          </a:p>
          <a:p>
            <a:endParaRPr lang="sv-SE" dirty="0"/>
          </a:p>
          <a:p>
            <a:endParaRPr lang="sv-SE" dirty="0"/>
          </a:p>
        </p:txBody>
      </p:sp>
    </p:spTree>
    <p:extLst>
      <p:ext uri="{BB962C8B-B14F-4D97-AF65-F5344CB8AC3E}">
        <p14:creationId xmlns:p14="http://schemas.microsoft.com/office/powerpoint/2010/main" val="176955212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x-none" sz="2400" b="0" i="0" u="none" strike="noStrike" cap="none" normalizeH="0" baseline="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x-none" sz="2400" b="0" i="0" u="none" strike="noStrike" cap="none" normalizeH="0" baseline="0">
            <a:ln>
              <a:noFill/>
            </a:ln>
            <a:solidFill>
              <a:schemeClr val="tx1"/>
            </a:solidFill>
            <a:effectLst/>
            <a:latin typeface="Arial" charset="0"/>
            <a:ea typeface="ヒラギノ角ゴ Pro W3"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ateVTI">
  <a:themeElements>
    <a:clrScheme name="">
      <a:dk1>
        <a:srgbClr val="000000"/>
      </a:dk1>
      <a:lt1>
        <a:srgbClr val="FFFFFF"/>
      </a:lt1>
      <a:dk2>
        <a:srgbClr val="413A24"/>
      </a:dk2>
      <a:lt2>
        <a:srgbClr val="E6E7EC"/>
      </a:lt2>
      <a:accent1>
        <a:srgbClr val="B79F42"/>
      </a:accent1>
      <a:accent2>
        <a:srgbClr val="B66736"/>
      </a:accent2>
      <a:accent3>
        <a:srgbClr val="C8484D"/>
      </a:accent3>
      <a:accent4>
        <a:srgbClr val="B63670"/>
      </a:accent4>
      <a:accent5>
        <a:srgbClr val="C848B7"/>
      </a:accent5>
      <a:accent6>
        <a:srgbClr val="9740B9"/>
      </a:accent6>
      <a:hlink>
        <a:srgbClr val="6D80CE"/>
      </a:hlink>
      <a:folHlink>
        <a:srgbClr val="848484"/>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36</TotalTime>
  <Words>654</Words>
  <Application>Microsoft Macintosh PowerPoint</Application>
  <PresentationFormat>Bredbild</PresentationFormat>
  <Paragraphs>72</Paragraphs>
  <Slides>6</Slides>
  <Notes>0</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6</vt:i4>
      </vt:variant>
    </vt:vector>
  </HeadingPairs>
  <TitlesOfParts>
    <vt:vector size="15" baseType="lpstr">
      <vt:lpstr>Arial</vt:lpstr>
      <vt:lpstr>Calibri</vt:lpstr>
      <vt:lpstr>Calibri Light</vt:lpstr>
      <vt:lpstr>Goudy Old Style</vt:lpstr>
      <vt:lpstr>Times</vt:lpstr>
      <vt:lpstr>Wingdings 2</vt:lpstr>
      <vt:lpstr>Office-tema</vt:lpstr>
      <vt:lpstr>Tom presentation</vt:lpstr>
      <vt:lpstr>SlateVTI</vt:lpstr>
      <vt:lpstr>Välkomna till Ångsta skola  och fritidshem</vt:lpstr>
      <vt:lpstr>Personal på skolan</vt:lpstr>
      <vt:lpstr>Elevhälsoarbete</vt:lpstr>
      <vt:lpstr>Skolans resultat</vt:lpstr>
      <vt:lpstr> Välkomna till Fritidshemmet Meteoriten.</vt:lpstr>
      <vt:lpstr>Öppettider 6.30-7.50, 11.30-17.30, i regel.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lastModifiedBy>Märith Jonsson</cp:lastModifiedBy>
  <cp:revision>81</cp:revision>
  <dcterms:created xsi:type="dcterms:W3CDTF">2019-11-01T10:11:02Z</dcterms:created>
  <dcterms:modified xsi:type="dcterms:W3CDTF">2020-06-23T12:11:55Z</dcterms:modified>
</cp:coreProperties>
</file>