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06" r:id="rId2"/>
    <p:sldId id="307" r:id="rId3"/>
    <p:sldId id="337" r:id="rId4"/>
    <p:sldId id="257" r:id="rId5"/>
    <p:sldId id="330" r:id="rId6"/>
    <p:sldId id="308" r:id="rId7"/>
    <p:sldId id="312" r:id="rId8"/>
    <p:sldId id="309" r:id="rId9"/>
    <p:sldId id="310" r:id="rId10"/>
    <p:sldId id="311" r:id="rId11"/>
    <p:sldId id="313" r:id="rId12"/>
    <p:sldId id="314" r:id="rId13"/>
    <p:sldId id="315" r:id="rId14"/>
    <p:sldId id="316" r:id="rId15"/>
    <p:sldId id="317" r:id="rId16"/>
    <p:sldId id="318" r:id="rId17"/>
    <p:sldId id="319" r:id="rId18"/>
    <p:sldId id="320" r:id="rId19"/>
    <p:sldId id="322" r:id="rId20"/>
    <p:sldId id="323" r:id="rId21"/>
    <p:sldId id="321" r:id="rId22"/>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Nilsson" initials="KN" lastIdx="1" clrIdx="0">
    <p:extLst>
      <p:ext uri="{19B8F6BF-5375-455C-9EA6-DF929625EA0E}">
        <p15:presenceInfo xmlns:p15="http://schemas.microsoft.com/office/powerpoint/2012/main" userId="S::kenneth.nilsson@ostersund.se::f442484d-8924-4a34-951a-9c626d0e08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14" autoAdjust="0"/>
    <p:restoredTop sz="84457" autoAdjust="0"/>
  </p:normalViewPr>
  <p:slideViewPr>
    <p:cSldViewPr>
      <p:cViewPr varScale="1">
        <p:scale>
          <a:sx n="114" d="100"/>
          <a:sy n="114" d="100"/>
        </p:scale>
        <p:origin x="154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F2110-CC5E-4562-842C-3A496640FA92}" type="datetimeFigureOut">
              <a:rPr lang="sv-SE" smtClean="0"/>
              <a:t>2022-12-13</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028AD6-7CE3-48EE-A00F-B7CB8356FC5D}" type="slidenum">
              <a:rPr lang="sv-SE" smtClean="0"/>
              <a:t>‹#›</a:t>
            </a:fld>
            <a:endParaRPr lang="sv-SE"/>
          </a:p>
        </p:txBody>
      </p:sp>
    </p:spTree>
    <p:extLst>
      <p:ext uri="{BB962C8B-B14F-4D97-AF65-F5344CB8AC3E}">
        <p14:creationId xmlns:p14="http://schemas.microsoft.com/office/powerpoint/2010/main" val="1853194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2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Lst>
              <a:defRPr sz="1200">
                <a:solidFill>
                  <a:srgbClr val="000000"/>
                </a:solidFill>
                <a:latin typeface="Times New Roman" panose="02020603050405020304" pitchFamily="18" charset="0"/>
              </a:defRPr>
            </a:lvl9pPr>
          </a:lstStyle>
          <a:p>
            <a:pPr>
              <a:spcBef>
                <a:spcPct val="0"/>
              </a:spcBef>
              <a:buClrTx/>
              <a:buFontTx/>
              <a:buNone/>
            </a:pPr>
            <a:fld id="{5B79252C-1AE5-49F2-A79B-F510AD5EEC02}" type="slidenum">
              <a:rPr lang="sv-SE" altLang="sv-SE" smtClean="0"/>
              <a:pPr>
                <a:spcBef>
                  <a:spcPct val="0"/>
                </a:spcBef>
                <a:buClrTx/>
                <a:buFontTx/>
                <a:buNone/>
              </a:pPr>
              <a:t>1</a:t>
            </a:fld>
            <a:endParaRPr lang="sv-SE" altLang="sv-SE"/>
          </a:p>
        </p:txBody>
      </p:sp>
      <p:sp>
        <p:nvSpPr>
          <p:cNvPr id="186371" name="Text Box 1"/>
          <p:cNvSpPr txBox="1">
            <a:spLocks noChangeArrowheads="1"/>
          </p:cNvSpPr>
          <p:nvPr/>
        </p:nvSpPr>
        <p:spPr bwMode="auto">
          <a:xfrm>
            <a:off x="3811588" y="9366250"/>
            <a:ext cx="2898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622" tIns="46431" rIns="89622" bIns="4643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FC0A842-790F-4294-83D6-496918E760D2}" type="slidenum">
              <a:rPr lang="sv-SE" altLang="sv-SE" baseline="0">
                <a:latin typeface="Arial" panose="020B0604020202020204" pitchFamily="34" charset="0"/>
              </a:rPr>
              <a:pPr algn="r" eaLnBrk="1" hangingPunct="1">
                <a:spcBef>
                  <a:spcPct val="0"/>
                </a:spcBef>
                <a:buClrTx/>
                <a:buFontTx/>
                <a:buNone/>
              </a:pPr>
              <a:t>1</a:t>
            </a:fld>
            <a:endParaRPr lang="sv-SE" altLang="sv-SE" baseline="0">
              <a:latin typeface="Arial" panose="020B0604020202020204" pitchFamily="34" charset="0"/>
            </a:endParaRPr>
          </a:p>
        </p:txBody>
      </p:sp>
      <p:sp>
        <p:nvSpPr>
          <p:cNvPr id="186372" name="Rectangle 2"/>
          <p:cNvSpPr>
            <a:spLocks noGrp="1" noRot="1" noChangeAspect="1" noChangeArrowheads="1" noTextEdit="1"/>
          </p:cNvSpPr>
          <p:nvPr>
            <p:ph type="sldImg"/>
          </p:nvPr>
        </p:nvSpPr>
        <p:spPr>
          <a:xfrm>
            <a:off x="901700" y="739775"/>
            <a:ext cx="4932363" cy="3698875"/>
          </a:xfrm>
          <a:ln/>
        </p:spPr>
      </p:sp>
      <p:sp>
        <p:nvSpPr>
          <p:cNvPr id="203781" name="Text Box 3"/>
          <p:cNvSpPr>
            <a:spLocks noGrp="1" noChangeArrowheads="1"/>
          </p:cNvSpPr>
          <p:nvPr>
            <p:ph type="body" idx="1"/>
          </p:nvPr>
        </p:nvSpPr>
        <p:spPr>
          <a:xfrm>
            <a:off x="673100" y="4686300"/>
            <a:ext cx="5384800" cy="743743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altLang="sv-SE" sz="1100" dirty="0">
                <a:latin typeface="Arial" pitchFamily="34" charset="0"/>
              </a:rPr>
              <a:t>Östersunds kommun är länets största arbetsgivare. Våra stora förvaltningar är större än de flesta företag i länet. </a:t>
            </a:r>
            <a:r>
              <a:rPr lang="sv-SE" dirty="0"/>
              <a:t>Kommunen omsätter cirka 4 miljarder kronor</a:t>
            </a:r>
            <a:r>
              <a:rPr lang="sv-SE" altLang="sv-SE" sz="1100" dirty="0">
                <a:latin typeface="Arial" pitchFamily="34" charset="0"/>
              </a:rPr>
              <a:t> och </a:t>
            </a:r>
            <a:r>
              <a:rPr lang="sv-SE" dirty="0"/>
              <a:t>har cirka 5 000 anställda</a:t>
            </a:r>
            <a:r>
              <a:rPr lang="sv-SE" altLang="sv-SE" sz="1100" dirty="0">
                <a:latin typeface="Arial" pitchFamily="34" charset="0"/>
              </a:rPr>
              <a:t>.</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br>
              <a:rPr lang="sv-SE" altLang="sv-SE" sz="1100" dirty="0">
                <a:latin typeface="Arial" pitchFamily="34" charset="0"/>
              </a:rPr>
            </a:br>
            <a:r>
              <a:rPr lang="sv-SE" altLang="sv-SE" sz="1100" dirty="0">
                <a:latin typeface="Arial" pitchFamily="34" charset="0"/>
              </a:rPr>
              <a:t>Kommunen har fyra roller:</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altLang="sv-SE" sz="1100" dirty="0">
                <a:latin typeface="Arial" pitchFamily="34" charset="0"/>
              </a:rPr>
              <a:t>Rollen som </a:t>
            </a:r>
            <a:r>
              <a:rPr lang="sv-SE" altLang="sv-SE" sz="1100" b="1" dirty="0">
                <a:latin typeface="Arial" pitchFamily="34" charset="0"/>
              </a:rPr>
              <a:t>samhällsbyggare</a:t>
            </a:r>
            <a:r>
              <a:rPr lang="sv-SE" altLang="sv-SE" sz="1100" dirty="0">
                <a:latin typeface="Arial" pitchFamily="34" charset="0"/>
              </a:rPr>
              <a:t> innebär att kommunen har som uppgift att vara koordinator och pådrivare för lokal och regional utveckling. I det ingår att verka för partnerskap med till exempel det lokala näringslivet, universitetet och den ideella sektorn. </a:t>
            </a:r>
            <a:br>
              <a:rPr lang="sv-SE" altLang="sv-SE" sz="1100" dirty="0">
                <a:latin typeface="Arial" pitchFamily="34" charset="0"/>
              </a:rPr>
            </a:br>
            <a:br>
              <a:rPr lang="sv-SE" altLang="sv-SE" sz="1100" dirty="0">
                <a:latin typeface="Arial" pitchFamily="34" charset="0"/>
              </a:rPr>
            </a:br>
            <a:r>
              <a:rPr lang="sv-SE" altLang="sv-SE" sz="1100" dirty="0">
                <a:latin typeface="Arial" pitchFamily="34" charset="0"/>
              </a:rPr>
              <a:t>Rollen som god </a:t>
            </a:r>
            <a:r>
              <a:rPr lang="sv-SE" altLang="sv-SE" sz="1100" b="1" dirty="0">
                <a:latin typeface="Arial" pitchFamily="34" charset="0"/>
              </a:rPr>
              <a:t>arbetsgivare</a:t>
            </a:r>
            <a:r>
              <a:rPr lang="sv-SE" altLang="sv-SE" sz="1100" dirty="0">
                <a:latin typeface="Arial" pitchFamily="34" charset="0"/>
              </a:rPr>
              <a:t> innebär att kommunen strävar efter att vara en attraktiv arbetsgivare där medarbetarna trivs och upplever arbetsuppgifterna som meningsfulla. </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v-SE" altLang="sv-SE" sz="1100" dirty="0">
              <a:latin typeface="Arial" pitchFamily="34" charset="0"/>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altLang="sv-SE" sz="1100" dirty="0">
                <a:latin typeface="Arial" pitchFamily="34" charset="0"/>
              </a:rPr>
              <a:t>Rollen som </a:t>
            </a:r>
            <a:r>
              <a:rPr lang="sv-SE" altLang="sv-SE" sz="1100" b="1" dirty="0">
                <a:latin typeface="Arial" pitchFamily="34" charset="0"/>
              </a:rPr>
              <a:t>myndighet</a:t>
            </a:r>
            <a:r>
              <a:rPr lang="sv-SE" altLang="sv-SE" sz="1100" dirty="0">
                <a:latin typeface="Arial" pitchFamily="34" charset="0"/>
              </a:rPr>
              <a:t> har kommunen till exempel vid tillståndsgivning och kontroll. Men också genom sitt ansvar för medborgarnas försörjning, till exempel vid arbetslöshet och social utslagning.</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br>
              <a:rPr lang="sv-SE" altLang="sv-SE" sz="1100" dirty="0">
                <a:latin typeface="Arial" pitchFamily="34" charset="0"/>
              </a:rPr>
            </a:br>
            <a:r>
              <a:rPr lang="sv-SE" altLang="sv-SE" sz="1100" dirty="0">
                <a:latin typeface="Arial" pitchFamily="34" charset="0"/>
              </a:rPr>
              <a:t>Den mest omfattande rollen för kommunen är ändå den som </a:t>
            </a:r>
            <a:r>
              <a:rPr lang="sv-SE" altLang="sv-SE" sz="1100" b="1" dirty="0">
                <a:latin typeface="Arial" pitchFamily="34" charset="0"/>
              </a:rPr>
              <a:t>leverantör av god kommunal service</a:t>
            </a:r>
            <a:r>
              <a:rPr lang="sv-SE" altLang="sv-SE" sz="1100" dirty="0">
                <a:latin typeface="Arial" pitchFamily="34" charset="0"/>
              </a:rPr>
              <a:t>. Till exempel bra barnomsorg, skola, omsorg om de äldre och människor med behov av stöd. </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altLang="sv-SE" sz="1100" dirty="0">
                <a:latin typeface="Arial" pitchFamily="34" charset="0"/>
              </a:rPr>
              <a:t>Ett rikt kultur- och fritidsutbud, hög kvalitet på luft och vatten, goda förutsättningar för ett attraktivt boende, goda kommunikationer och en attraktiv samhällsmiljö.</a:t>
            </a:r>
            <a:br>
              <a:rPr lang="sv-SE" altLang="sv-SE" sz="1100" dirty="0">
                <a:latin typeface="Arial" pitchFamily="34" charset="0"/>
              </a:rPr>
            </a:br>
            <a:br>
              <a:rPr lang="sv-SE" altLang="sv-SE" sz="1100" dirty="0">
                <a:latin typeface="Arial" pitchFamily="34" charset="0"/>
              </a:rPr>
            </a:br>
            <a:r>
              <a:rPr lang="sv-SE" altLang="sv-SE" sz="1100" dirty="0">
                <a:latin typeface="Arial" pitchFamily="34" charset="0"/>
              </a:rPr>
              <a:t>Kommunen som organisation bedrivs både i förvaltnings- och bolagsform. Kommundirektör är </a:t>
            </a:r>
            <a:r>
              <a:rPr lang="sv-SE" altLang="sv-SE" sz="1100" dirty="0">
                <a:latin typeface="Times New Roman" pitchFamily="18" charset="0"/>
              </a:rPr>
              <a:t>Anders Wennerberg</a:t>
            </a:r>
            <a:r>
              <a:rPr lang="sv-SE" altLang="sv-SE" sz="1050" dirty="0">
                <a:latin typeface="Arial" pitchFamily="34" charset="0"/>
              </a:rPr>
              <a:t>.</a:t>
            </a:r>
            <a:endParaRPr lang="sv-SE" altLang="sv-SE" sz="1100" dirty="0">
              <a:latin typeface="Arial" pitchFamily="34" charset="0"/>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v-SE" altLang="sv-SE" sz="1100" dirty="0">
              <a:latin typeface="Arial" pitchFamily="34" charset="0"/>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altLang="sv-SE" sz="1100" dirty="0">
                <a:latin typeface="Arial" pitchFamily="34" charset="0"/>
              </a:rPr>
              <a:t>Foto: Sverker Berggren, Område Kommunikation, Östersunds kommun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v-SE" altLang="sv-SE" sz="1100" dirty="0">
              <a:latin typeface="Arial" pitchFamily="34" charset="0"/>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altLang="sv-SE" sz="1100" dirty="0">
                <a:latin typeface="Arial" pitchFamily="34" charset="0"/>
              </a:rPr>
              <a:t>Uppdaterad: 2016-12-01 Faktaansvarig: http://www.ostersund.se/kommun-och-politik/kommunfakta.html</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11" name="Rubrik 10"/>
          <p:cNvSpPr>
            <a:spLocks noGrp="1"/>
          </p:cNvSpPr>
          <p:nvPr>
            <p:ph type="title"/>
          </p:nvPr>
        </p:nvSpPr>
        <p:spPr>
          <a:xfrm>
            <a:off x="1547664" y="836712"/>
            <a:ext cx="6552729" cy="818257"/>
          </a:xfrm>
        </p:spPr>
        <p:txBody>
          <a:bodyPr/>
          <a:lstStyle/>
          <a:p>
            <a:r>
              <a:rPr lang="sv-SE"/>
              <a:t>Klicka här för att ändra mall för rubrikformat</a:t>
            </a:r>
            <a:endParaRPr lang="sv-SE" dirty="0"/>
          </a:p>
        </p:txBody>
      </p:sp>
      <p:sp>
        <p:nvSpPr>
          <p:cNvPr id="12" name="Platshållare för datum 11"/>
          <p:cNvSpPr>
            <a:spLocks noGrp="1"/>
          </p:cNvSpPr>
          <p:nvPr>
            <p:ph type="dt" sz="half" idx="10"/>
          </p:nvPr>
        </p:nvSpPr>
        <p:spPr/>
        <p:txBody>
          <a:bodyPr/>
          <a:lstStyle/>
          <a:p>
            <a:fld id="{EF0B4856-FC13-4E4B-8F32-84FDA82BA33E}" type="datetimeFigureOut">
              <a:rPr lang="sv-SE" smtClean="0"/>
              <a:t>2022-12-13</a:t>
            </a:fld>
            <a:endParaRPr lang="sv-SE"/>
          </a:p>
        </p:txBody>
      </p:sp>
      <p:sp>
        <p:nvSpPr>
          <p:cNvPr id="13" name="Platshållare för sidfot 12"/>
          <p:cNvSpPr>
            <a:spLocks noGrp="1"/>
          </p:cNvSpPr>
          <p:nvPr>
            <p:ph type="ftr" sz="quarter" idx="11"/>
          </p:nvPr>
        </p:nvSpPr>
        <p:spPr/>
        <p:txBody>
          <a:bodyPr/>
          <a:lstStyle/>
          <a:p>
            <a:endParaRPr lang="sv-SE"/>
          </a:p>
        </p:txBody>
      </p:sp>
      <p:sp>
        <p:nvSpPr>
          <p:cNvPr id="14" name="Platshållare för bildnummer 13"/>
          <p:cNvSpPr>
            <a:spLocks noGrp="1"/>
          </p:cNvSpPr>
          <p:nvPr>
            <p:ph type="sldNum" sz="quarter" idx="12"/>
          </p:nvPr>
        </p:nvSpPr>
        <p:spPr/>
        <p:txBody>
          <a:bodyPr/>
          <a:lstStyle/>
          <a:p>
            <a:fld id="{1F623111-C2C1-4DAD-AA42-DFB89DCC3E5B}" type="slidenum">
              <a:rPr lang="sv-SE" smtClean="0"/>
              <a:t>‹#›</a:t>
            </a:fld>
            <a:endParaRPr lang="sv-SE"/>
          </a:p>
        </p:txBody>
      </p:sp>
      <p:sp>
        <p:nvSpPr>
          <p:cNvPr id="24" name="Platshållare för text 23"/>
          <p:cNvSpPr>
            <a:spLocks noGrp="1"/>
          </p:cNvSpPr>
          <p:nvPr>
            <p:ph type="body" sz="quarter" idx="13"/>
          </p:nvPr>
        </p:nvSpPr>
        <p:spPr>
          <a:xfrm>
            <a:off x="1547665" y="1772817"/>
            <a:ext cx="6552728" cy="32403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pic>
        <p:nvPicPr>
          <p:cNvPr id="26" name="Picture 8" descr="Stående bård  SV 2012-06-1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3348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177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20086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sv-SE" dirty="0"/>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B4856-FC13-4E4B-8F32-84FDA82BA33E}" type="datetimeFigureOut">
              <a:rPr lang="sv-SE" smtClean="0"/>
              <a:t>2022-12-13</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623111-C2C1-4DAD-AA42-DFB89DCC3E5B}" type="slidenum">
              <a:rPr lang="sv-SE" smtClean="0"/>
              <a:t>‹#›</a:t>
            </a:fld>
            <a:endParaRPr lang="sv-SE"/>
          </a:p>
        </p:txBody>
      </p:sp>
    </p:spTree>
    <p:extLst>
      <p:ext uri="{BB962C8B-B14F-4D97-AF65-F5344CB8AC3E}">
        <p14:creationId xmlns:p14="http://schemas.microsoft.com/office/powerpoint/2010/main" val="153888658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spcBef>
          <a:spcPct val="0"/>
        </a:spcBef>
        <a:buNone/>
        <a:defRPr sz="2800" b="1" kern="1200">
          <a:solidFill>
            <a:srgbClr val="003399"/>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ostersund.se/provisum" TargetMode="Externa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ostersund.se/provisum" TargetMode="External"/><Relationship Id="rId2" Type="http://schemas.openxmlformats.org/officeDocument/2006/relationships/hyperlink" Target="http://www.ostersund.se/overformyndaren"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https://eservice.ostersund.se/oversikt/getflowform/790/209" TargetMode="External"/><Relationship Id="rId7" Type="http://schemas.openxmlformats.org/officeDocument/2006/relationships/image" Target="../media/image8.png"/><Relationship Id="rId2" Type="http://schemas.openxmlformats.org/officeDocument/2006/relationships/hyperlink" Target="https://eservice.ostersund.se/oversikt/getflowform/395/227" TargetMode="External"/><Relationship Id="rId1" Type="http://schemas.openxmlformats.org/officeDocument/2006/relationships/slideLayout" Target="../slideLayouts/slideLayout1.xml"/><Relationship Id="rId6" Type="http://schemas.openxmlformats.org/officeDocument/2006/relationships/hyperlink" Target="http://www.ostersund.se/overformyndaren" TargetMode="External"/><Relationship Id="rId5" Type="http://schemas.openxmlformats.org/officeDocument/2006/relationships/hyperlink" Target="https://eservice.ostersund.se/oversikt/getflowform/395/231" TargetMode="External"/><Relationship Id="rId4" Type="http://schemas.openxmlformats.org/officeDocument/2006/relationships/hyperlink" Target="https://eservice.ostersund.se/oversikt/getflowform/395/229" TargetMode="Externa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hyperlink" Target="https://eservice.ostersund.se/oversikt/getflowform/395/332"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p:cNvPicPr>
            <a:picLocks noChangeAspect="1" noChangeArrowheads="1"/>
          </p:cNvPicPr>
          <p:nvPr/>
        </p:nvPicPr>
        <p:blipFill>
          <a:blip r:embed="rId3">
            <a:extLst>
              <a:ext uri="{28A0092B-C50C-407E-A947-70E740481C1C}">
                <a14:useLocalDpi xmlns:a14="http://schemas.microsoft.com/office/drawing/2010/main" val="0"/>
              </a:ext>
            </a:extLst>
          </a:blip>
          <a:srcRect r="3943"/>
          <a:stretch>
            <a:fillRect/>
          </a:stretch>
        </p:blipFill>
        <p:spPr bwMode="auto">
          <a:xfrm>
            <a:off x="1040964" y="-33562"/>
            <a:ext cx="9145014" cy="496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185347" name="Grupp 14"/>
          <p:cNvGrpSpPr>
            <a:grpSpLocks/>
          </p:cNvGrpSpPr>
          <p:nvPr/>
        </p:nvGrpSpPr>
        <p:grpSpPr bwMode="auto">
          <a:xfrm>
            <a:off x="0" y="-26988"/>
            <a:ext cx="10188622" cy="6926263"/>
            <a:chOff x="0" y="-26988"/>
            <a:chExt cx="10188622" cy="6926263"/>
          </a:xfrm>
        </p:grpSpPr>
        <p:grpSp>
          <p:nvGrpSpPr>
            <p:cNvPr id="185348" name="Grupp 15"/>
            <p:cNvGrpSpPr>
              <a:grpSpLocks/>
            </p:cNvGrpSpPr>
            <p:nvPr/>
          </p:nvGrpSpPr>
          <p:grpSpPr bwMode="auto">
            <a:xfrm>
              <a:off x="0" y="-26988"/>
              <a:ext cx="10188622" cy="6926263"/>
              <a:chOff x="0" y="-26988"/>
              <a:chExt cx="10188622" cy="6926263"/>
            </a:xfrm>
          </p:grpSpPr>
          <p:sp>
            <p:nvSpPr>
              <p:cNvPr id="185350" name="Rektangel 17"/>
              <p:cNvSpPr>
                <a:spLocks noChangeArrowheads="1"/>
              </p:cNvSpPr>
              <p:nvPr/>
            </p:nvSpPr>
            <p:spPr bwMode="auto">
              <a:xfrm>
                <a:off x="467543" y="4800600"/>
                <a:ext cx="9721079" cy="2057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sv-SE" altLang="sv-SE" baseline="0"/>
              </a:p>
            </p:txBody>
          </p:sp>
          <p:sp>
            <p:nvSpPr>
              <p:cNvPr id="185351" name="Text Box 4"/>
              <p:cNvSpPr txBox="1">
                <a:spLocks noChangeArrowheads="1"/>
              </p:cNvSpPr>
              <p:nvPr/>
            </p:nvSpPr>
            <p:spPr bwMode="auto">
              <a:xfrm>
                <a:off x="1692275" y="5661025"/>
                <a:ext cx="712819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85750" indent="-285750">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7"/>
                    </a:solidFill>
                    <a:latin typeface="Arial" panose="020B0604020202020204" pitchFamily="34" charset="0"/>
                  </a:defRPr>
                </a:lvl1pPr>
                <a:lvl2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3367"/>
                    </a:solidFill>
                    <a:latin typeface="Arial" panose="020B0604020202020204" pitchFamily="34" charset="0"/>
                  </a:defRPr>
                </a:lvl2pPr>
                <a:lvl3pPr>
                  <a:spcBef>
                    <a:spcPts val="3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3367"/>
                    </a:solidFill>
                    <a:latin typeface="Arial" panose="020B0604020202020204" pitchFamily="34" charset="0"/>
                  </a:defRPr>
                </a:lvl3pPr>
                <a:lvl4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panose="020B0604020202020204" pitchFamily="34" charset="0"/>
                  </a:defRPr>
                </a:lvl4pPr>
                <a:lvl5pPr>
                  <a:spcBef>
                    <a:spcPts val="2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panose="020B0604020202020204" pitchFamily="34" charset="0"/>
                  </a:defRPr>
                </a:lvl5pPr>
                <a:lvl6pPr marL="2514600" indent="-228600" defTabSz="449263" eaLnBrk="0" fontAlgn="base" hangingPunct="0">
                  <a:spcBef>
                    <a:spcPts val="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panose="020B0604020202020204" pitchFamily="34" charset="0"/>
                  </a:defRPr>
                </a:lvl6pPr>
                <a:lvl7pPr marL="2971800" indent="-228600" defTabSz="449263" eaLnBrk="0" fontAlgn="base" hangingPunct="0">
                  <a:spcBef>
                    <a:spcPts val="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panose="020B0604020202020204" pitchFamily="34" charset="0"/>
                  </a:defRPr>
                </a:lvl7pPr>
                <a:lvl8pPr marL="3429000" indent="-228600" defTabSz="449263" eaLnBrk="0" fontAlgn="base" hangingPunct="0">
                  <a:spcBef>
                    <a:spcPts val="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panose="020B0604020202020204" pitchFamily="34" charset="0"/>
                  </a:defRPr>
                </a:lvl8pPr>
                <a:lvl9pPr marL="3886200" indent="-228600" defTabSz="449263" eaLnBrk="0" fontAlgn="base" hangingPunct="0">
                  <a:spcBef>
                    <a:spcPts val="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panose="020B0604020202020204" pitchFamily="34" charset="0"/>
                  </a:defRPr>
                </a:lvl9pPr>
              </a:lstStyle>
              <a:p>
                <a:pPr eaLnBrk="1" hangingPunct="1">
                  <a:spcBef>
                    <a:spcPct val="0"/>
                  </a:spcBef>
                  <a:buClrTx/>
                  <a:buFont typeface="Arial" panose="020B0604020202020204" pitchFamily="34" charset="0"/>
                  <a:buChar char="•"/>
                </a:pPr>
                <a:endParaRPr lang="sv-SE" altLang="sv-SE" baseline="0">
                  <a:solidFill>
                    <a:srgbClr val="000000"/>
                  </a:solidFill>
                </a:endParaRPr>
              </a:p>
            </p:txBody>
          </p:sp>
          <p:sp>
            <p:nvSpPr>
              <p:cNvPr id="185352" name="Rubrik 1"/>
              <p:cNvSpPr txBox="1">
                <a:spLocks/>
              </p:cNvSpPr>
              <p:nvPr/>
            </p:nvSpPr>
            <p:spPr bwMode="auto">
              <a:xfrm>
                <a:off x="1896653" y="4927376"/>
                <a:ext cx="7200800" cy="500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450"/>
                  </a:spcBef>
                  <a:buClr>
                    <a:srgbClr val="000000"/>
                  </a:buClr>
                  <a:buSzPct val="100000"/>
                  <a:buFont typeface="Times New Roman" panose="02020603050405020304" pitchFamily="18" charset="0"/>
                  <a:defRPr>
                    <a:solidFill>
                      <a:srgbClr val="003367"/>
                    </a:solidFill>
                    <a:latin typeface="Arial" panose="020B0604020202020204" pitchFamily="34" charset="0"/>
                  </a:defRPr>
                </a:lvl1pPr>
                <a:lvl2pPr>
                  <a:spcBef>
                    <a:spcPts val="400"/>
                  </a:spcBef>
                  <a:buClr>
                    <a:srgbClr val="000000"/>
                  </a:buClr>
                  <a:buSzPct val="100000"/>
                  <a:buFont typeface="Times New Roman" panose="02020603050405020304" pitchFamily="18" charset="0"/>
                  <a:defRPr sz="1600">
                    <a:solidFill>
                      <a:srgbClr val="003367"/>
                    </a:solidFill>
                    <a:latin typeface="Arial" panose="020B0604020202020204" pitchFamily="34" charset="0"/>
                  </a:defRPr>
                </a:lvl2pPr>
                <a:lvl3pPr>
                  <a:spcBef>
                    <a:spcPts val="350"/>
                  </a:spcBef>
                  <a:buClr>
                    <a:srgbClr val="000000"/>
                  </a:buClr>
                  <a:buSzPct val="100000"/>
                  <a:buFont typeface="Times New Roman" panose="02020603050405020304" pitchFamily="18" charset="0"/>
                  <a:defRPr sz="1400">
                    <a:solidFill>
                      <a:srgbClr val="003367"/>
                    </a:solidFill>
                    <a:latin typeface="Arial" panose="020B0604020202020204" pitchFamily="34" charset="0"/>
                  </a:defRPr>
                </a:lvl3pPr>
                <a:lvl4pPr>
                  <a:spcBef>
                    <a:spcPts val="300"/>
                  </a:spcBef>
                  <a:buClr>
                    <a:srgbClr val="000000"/>
                  </a:buClr>
                  <a:buSzPct val="100000"/>
                  <a:buFont typeface="Times New Roman" panose="02020603050405020304" pitchFamily="18" charset="0"/>
                  <a:defRPr sz="1200">
                    <a:solidFill>
                      <a:srgbClr val="000000"/>
                    </a:solidFill>
                    <a:latin typeface="Arial" panose="020B0604020202020204" pitchFamily="34" charset="0"/>
                  </a:defRPr>
                </a:lvl4pPr>
                <a:lvl5pPr>
                  <a:spcBef>
                    <a:spcPts val="250"/>
                  </a:spcBef>
                  <a:buClr>
                    <a:srgbClr val="000000"/>
                  </a:buClr>
                  <a:buSzPct val="100000"/>
                  <a:buFont typeface="Times New Roman" panose="02020603050405020304" pitchFamily="18" charset="0"/>
                  <a:defRPr sz="1000">
                    <a:solidFill>
                      <a:srgbClr val="000000"/>
                    </a:solidFill>
                    <a:latin typeface="Arial" panose="020B0604020202020204" pitchFamily="34" charset="0"/>
                  </a:defRPr>
                </a:lvl5pPr>
                <a:lvl6pPr marL="2514600" indent="-228600" defTabSz="449263" eaLnBrk="0" fontAlgn="base" hangingPunct="0">
                  <a:spcBef>
                    <a:spcPts val="250"/>
                  </a:spcBef>
                  <a:spcAft>
                    <a:spcPct val="0"/>
                  </a:spcAft>
                  <a:buClr>
                    <a:srgbClr val="000000"/>
                  </a:buClr>
                  <a:buSzPct val="100000"/>
                  <a:buFont typeface="Times New Roman" panose="02020603050405020304" pitchFamily="18" charset="0"/>
                  <a:defRPr sz="1000">
                    <a:solidFill>
                      <a:srgbClr val="000000"/>
                    </a:solidFill>
                    <a:latin typeface="Arial" panose="020B0604020202020204" pitchFamily="34" charset="0"/>
                  </a:defRPr>
                </a:lvl6pPr>
                <a:lvl7pPr marL="2971800" indent="-228600" defTabSz="449263" eaLnBrk="0" fontAlgn="base" hangingPunct="0">
                  <a:spcBef>
                    <a:spcPts val="250"/>
                  </a:spcBef>
                  <a:spcAft>
                    <a:spcPct val="0"/>
                  </a:spcAft>
                  <a:buClr>
                    <a:srgbClr val="000000"/>
                  </a:buClr>
                  <a:buSzPct val="100000"/>
                  <a:buFont typeface="Times New Roman" panose="02020603050405020304" pitchFamily="18" charset="0"/>
                  <a:defRPr sz="1000">
                    <a:solidFill>
                      <a:srgbClr val="000000"/>
                    </a:solidFill>
                    <a:latin typeface="Arial" panose="020B0604020202020204" pitchFamily="34" charset="0"/>
                  </a:defRPr>
                </a:lvl7pPr>
                <a:lvl8pPr marL="3429000" indent="-228600" defTabSz="449263" eaLnBrk="0" fontAlgn="base" hangingPunct="0">
                  <a:spcBef>
                    <a:spcPts val="250"/>
                  </a:spcBef>
                  <a:spcAft>
                    <a:spcPct val="0"/>
                  </a:spcAft>
                  <a:buClr>
                    <a:srgbClr val="000000"/>
                  </a:buClr>
                  <a:buSzPct val="100000"/>
                  <a:buFont typeface="Times New Roman" panose="02020603050405020304" pitchFamily="18" charset="0"/>
                  <a:defRPr sz="1000">
                    <a:solidFill>
                      <a:srgbClr val="000000"/>
                    </a:solidFill>
                    <a:latin typeface="Arial" panose="020B0604020202020204" pitchFamily="34" charset="0"/>
                  </a:defRPr>
                </a:lvl8pPr>
                <a:lvl9pPr marL="3886200" indent="-228600" defTabSz="449263" eaLnBrk="0" fontAlgn="base" hangingPunct="0">
                  <a:spcBef>
                    <a:spcPts val="250"/>
                  </a:spcBef>
                  <a:spcAft>
                    <a:spcPct val="0"/>
                  </a:spcAft>
                  <a:buClr>
                    <a:srgbClr val="000000"/>
                  </a:buClr>
                  <a:buSzPct val="100000"/>
                  <a:buFont typeface="Times New Roman" panose="02020603050405020304" pitchFamily="18" charset="0"/>
                  <a:defRPr sz="1000">
                    <a:solidFill>
                      <a:srgbClr val="000000"/>
                    </a:solidFill>
                    <a:latin typeface="Arial" panose="020B0604020202020204" pitchFamily="34" charset="0"/>
                  </a:defRPr>
                </a:lvl9pPr>
              </a:lstStyle>
              <a:p>
                <a:pPr eaLnBrk="1" hangingPunct="1">
                  <a:spcBef>
                    <a:spcPct val="0"/>
                  </a:spcBef>
                </a:pPr>
                <a:r>
                  <a:rPr lang="sv-SE" altLang="sv-SE" sz="2000" b="1" baseline="0" dirty="0">
                    <a:solidFill>
                      <a:srgbClr val="002060"/>
                    </a:solidFill>
                  </a:rPr>
                  <a:t>Östersunds kommun</a:t>
                </a:r>
              </a:p>
            </p:txBody>
          </p:sp>
          <p:pic>
            <p:nvPicPr>
              <p:cNvPr id="185353" name="Picture 6" descr="Stående bård  SV 2012-06-13"/>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0" y="-26988"/>
                <a:ext cx="1246188"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5349" name="Platshållare för text 3"/>
            <p:cNvSpPr txBox="1">
              <a:spLocks/>
            </p:cNvSpPr>
            <p:nvPr/>
          </p:nvSpPr>
          <p:spPr bwMode="auto">
            <a:xfrm>
              <a:off x="1619672" y="5369767"/>
              <a:ext cx="8208912"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spcBef>
                  <a:spcPts val="450"/>
                </a:spcBef>
                <a:buClr>
                  <a:srgbClr val="000000"/>
                </a:buClr>
                <a:buSzPct val="100000"/>
                <a:buFont typeface="Times New Roman" panose="02020603050405020304" pitchFamily="18" charset="0"/>
                <a:defRPr>
                  <a:solidFill>
                    <a:srgbClr val="003367"/>
                  </a:solidFill>
                  <a:latin typeface="Arial" panose="020B0604020202020204" pitchFamily="34" charset="0"/>
                </a:defRPr>
              </a:lvl1pPr>
              <a:lvl2pPr marL="457200">
                <a:spcBef>
                  <a:spcPts val="400"/>
                </a:spcBef>
                <a:buClr>
                  <a:srgbClr val="000000"/>
                </a:buClr>
                <a:buSzPct val="100000"/>
                <a:buFont typeface="Times New Roman" panose="02020603050405020304" pitchFamily="18" charset="0"/>
                <a:defRPr sz="1600">
                  <a:solidFill>
                    <a:srgbClr val="003367"/>
                  </a:solidFill>
                  <a:latin typeface="Arial" panose="020B0604020202020204" pitchFamily="34" charset="0"/>
                </a:defRPr>
              </a:lvl2pPr>
              <a:lvl3pPr marL="914400">
                <a:spcBef>
                  <a:spcPts val="350"/>
                </a:spcBef>
                <a:buClr>
                  <a:srgbClr val="000000"/>
                </a:buClr>
                <a:buSzPct val="100000"/>
                <a:buFont typeface="Times New Roman" panose="02020603050405020304" pitchFamily="18" charset="0"/>
                <a:defRPr sz="1400">
                  <a:solidFill>
                    <a:srgbClr val="003367"/>
                  </a:solidFill>
                  <a:latin typeface="Arial" panose="020B0604020202020204" pitchFamily="34" charset="0"/>
                </a:defRPr>
              </a:lvl3pPr>
              <a:lvl4pPr marL="1371600">
                <a:spcBef>
                  <a:spcPts val="300"/>
                </a:spcBef>
                <a:buClr>
                  <a:srgbClr val="000000"/>
                </a:buClr>
                <a:buSzPct val="100000"/>
                <a:buFont typeface="Times New Roman" panose="02020603050405020304" pitchFamily="18" charset="0"/>
                <a:defRPr sz="1200">
                  <a:solidFill>
                    <a:srgbClr val="000000"/>
                  </a:solidFill>
                  <a:latin typeface="Arial" panose="020B0604020202020204" pitchFamily="34" charset="0"/>
                </a:defRPr>
              </a:lvl4pPr>
              <a:lvl5pPr marL="1828800">
                <a:spcBef>
                  <a:spcPts val="250"/>
                </a:spcBef>
                <a:buClr>
                  <a:srgbClr val="000000"/>
                </a:buClr>
                <a:buSzPct val="100000"/>
                <a:buFont typeface="Times New Roman" panose="02020603050405020304" pitchFamily="18" charset="0"/>
                <a:defRPr sz="1000">
                  <a:solidFill>
                    <a:srgbClr val="000000"/>
                  </a:solidFill>
                  <a:latin typeface="Arial" panose="020B0604020202020204" pitchFamily="34" charset="0"/>
                </a:defRPr>
              </a:lvl5pPr>
              <a:lvl6pPr indent="-228600" defTabSz="449263" eaLnBrk="0" fontAlgn="base" hangingPunct="0">
                <a:spcBef>
                  <a:spcPts val="250"/>
                </a:spcBef>
                <a:spcAft>
                  <a:spcPct val="0"/>
                </a:spcAft>
                <a:buClr>
                  <a:srgbClr val="000000"/>
                </a:buClr>
                <a:buSzPct val="100000"/>
                <a:buFont typeface="Times New Roman" panose="02020603050405020304" pitchFamily="18" charset="0"/>
                <a:defRPr sz="1000">
                  <a:solidFill>
                    <a:srgbClr val="000000"/>
                  </a:solidFill>
                  <a:latin typeface="Arial" panose="020B0604020202020204" pitchFamily="34" charset="0"/>
                </a:defRPr>
              </a:lvl6pPr>
              <a:lvl7pPr indent="-228600" defTabSz="449263" eaLnBrk="0" fontAlgn="base" hangingPunct="0">
                <a:spcBef>
                  <a:spcPts val="250"/>
                </a:spcBef>
                <a:spcAft>
                  <a:spcPct val="0"/>
                </a:spcAft>
                <a:buClr>
                  <a:srgbClr val="000000"/>
                </a:buClr>
                <a:buSzPct val="100000"/>
                <a:buFont typeface="Times New Roman" panose="02020603050405020304" pitchFamily="18" charset="0"/>
                <a:defRPr sz="1000">
                  <a:solidFill>
                    <a:srgbClr val="000000"/>
                  </a:solidFill>
                  <a:latin typeface="Arial" panose="020B0604020202020204" pitchFamily="34" charset="0"/>
                </a:defRPr>
              </a:lvl7pPr>
              <a:lvl8pPr indent="-228600" defTabSz="449263" eaLnBrk="0" fontAlgn="base" hangingPunct="0">
                <a:spcBef>
                  <a:spcPts val="250"/>
                </a:spcBef>
                <a:spcAft>
                  <a:spcPct val="0"/>
                </a:spcAft>
                <a:buClr>
                  <a:srgbClr val="000000"/>
                </a:buClr>
                <a:buSzPct val="100000"/>
                <a:buFont typeface="Times New Roman" panose="02020603050405020304" pitchFamily="18" charset="0"/>
                <a:defRPr sz="1000">
                  <a:solidFill>
                    <a:srgbClr val="000000"/>
                  </a:solidFill>
                  <a:latin typeface="Arial" panose="020B0604020202020204" pitchFamily="34" charset="0"/>
                </a:defRPr>
              </a:lvl8pPr>
              <a:lvl9pPr indent="-228600" defTabSz="449263" eaLnBrk="0" fontAlgn="base" hangingPunct="0">
                <a:spcBef>
                  <a:spcPts val="250"/>
                </a:spcBef>
                <a:spcAft>
                  <a:spcPct val="0"/>
                </a:spcAft>
                <a:buClr>
                  <a:srgbClr val="000000"/>
                </a:buClr>
                <a:buSzPct val="100000"/>
                <a:buFont typeface="Times New Roman" panose="02020603050405020304" pitchFamily="18" charset="0"/>
                <a:defRPr sz="1000">
                  <a:solidFill>
                    <a:srgbClr val="000000"/>
                  </a:solidFill>
                  <a:latin typeface="Arial" panose="020B0604020202020204" pitchFamily="34" charset="0"/>
                </a:defRPr>
              </a:lvl9pPr>
            </a:lstStyle>
            <a:p>
              <a:pPr eaLnBrk="1" hangingPunct="1">
                <a:buFont typeface="Arial" panose="020B0604020202020204" pitchFamily="34" charset="0"/>
                <a:buChar char="•"/>
              </a:pPr>
              <a:r>
                <a:rPr lang="sv-SE" altLang="sv-SE" baseline="0" dirty="0">
                  <a:solidFill>
                    <a:srgbClr val="002060"/>
                  </a:solidFill>
                </a:rPr>
                <a:t>Överförmyndarkansliet 12 anställda varav 1,5 granskare</a:t>
              </a:r>
            </a:p>
            <a:p>
              <a:pPr eaLnBrk="1" hangingPunct="1">
                <a:buFont typeface="Arial" panose="020B0604020202020204" pitchFamily="34" charset="0"/>
                <a:buChar char="•"/>
              </a:pPr>
              <a:r>
                <a:rPr lang="sv-SE" altLang="sv-SE" dirty="0">
                  <a:solidFill>
                    <a:srgbClr val="002060"/>
                  </a:solidFill>
                </a:rPr>
                <a:t>From 1 jan 2023 har vi gemensam överförmyndarnämnd med Östersund  Krokom, Åre, och Ragunda kommuner</a:t>
              </a:r>
            </a:p>
            <a:p>
              <a:pPr marL="0" indent="0" eaLnBrk="1" hangingPunct="1"/>
              <a:endParaRPr lang="sv-SE" altLang="sv-SE" baseline="0" dirty="0">
                <a:solidFill>
                  <a:srgbClr val="002060"/>
                </a:solidFill>
              </a:endParaRPr>
            </a:p>
          </p:txBody>
        </p:sp>
      </p:grpSp>
      <p:sp>
        <p:nvSpPr>
          <p:cNvPr id="3" name="Rektangel 2">
            <a:extLst>
              <a:ext uri="{FF2B5EF4-FFF2-40B4-BE49-F238E27FC236}">
                <a16:creationId xmlns:a16="http://schemas.microsoft.com/office/drawing/2014/main" id="{0A49128A-D17A-4E30-9CE9-58EC4D39F16D}"/>
              </a:ext>
            </a:extLst>
          </p:cNvPr>
          <p:cNvSpPr/>
          <p:nvPr/>
        </p:nvSpPr>
        <p:spPr>
          <a:xfrm>
            <a:off x="1187624" y="692696"/>
            <a:ext cx="4968552" cy="830997"/>
          </a:xfrm>
          <a:prstGeom prst="rect">
            <a:avLst/>
          </a:prstGeom>
        </p:spPr>
        <p:txBody>
          <a:bodyPr wrap="square">
            <a:spAutoFit/>
          </a:bodyPr>
          <a:lstStyle/>
          <a:p>
            <a:r>
              <a:rPr lang="sv-SE" sz="2400" dirty="0"/>
              <a:t>Välkommen till utbildning Årsräkning</a:t>
            </a:r>
          </a:p>
          <a:p>
            <a:r>
              <a:rPr lang="sv-SE" sz="2400" dirty="0"/>
              <a:t>Pappersblanketter </a:t>
            </a:r>
          </a:p>
        </p:txBody>
      </p:sp>
      <p:pic>
        <p:nvPicPr>
          <p:cNvPr id="1026" name="Picture 2" descr="Logotype för Överförmyndarnämnden Åre, Krokom och Östersund">
            <a:extLst>
              <a:ext uri="{FF2B5EF4-FFF2-40B4-BE49-F238E27FC236}">
                <a16:creationId xmlns:a16="http://schemas.microsoft.com/office/drawing/2014/main" id="{CEE5961D-0824-4B2E-A9B9-23694531BBE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304" y="260350"/>
            <a:ext cx="2340799" cy="1132645"/>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7797CECA-FD8A-458F-9824-C692A7C59E8D}"/>
              </a:ext>
            </a:extLst>
          </p:cNvPr>
          <p:cNvSpPr txBox="1"/>
          <p:nvPr/>
        </p:nvSpPr>
        <p:spPr>
          <a:xfrm>
            <a:off x="8820141" y="6412984"/>
            <a:ext cx="1836024" cy="369332"/>
          </a:xfrm>
          <a:prstGeom prst="rect">
            <a:avLst/>
          </a:prstGeom>
          <a:noFill/>
        </p:spPr>
        <p:txBody>
          <a:bodyPr wrap="square" rtlCol="0">
            <a:spAutoFit/>
          </a:bodyPr>
          <a:lstStyle/>
          <a:p>
            <a:r>
              <a:rPr lang="sv-SE" dirty="0" err="1"/>
              <a:t>Ver</a:t>
            </a:r>
            <a:r>
              <a:rPr lang="sv-SE" dirty="0"/>
              <a:t> 1. 2021</a:t>
            </a:r>
          </a:p>
        </p:txBody>
      </p:sp>
      <p:pic>
        <p:nvPicPr>
          <p:cNvPr id="13" name="Picture 2" descr="Logotype för Överförmyndarnämnden Åre, Krokom och Östersund">
            <a:extLst>
              <a:ext uri="{FF2B5EF4-FFF2-40B4-BE49-F238E27FC236}">
                <a16:creationId xmlns:a16="http://schemas.microsoft.com/office/drawing/2014/main" id="{73656C6B-0AE9-49F0-A7A3-00EEA0BE4CC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713" y="245691"/>
            <a:ext cx="962251" cy="9086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9E69E9-2FEA-4947-9066-AF5737209F33}"/>
              </a:ext>
            </a:extLst>
          </p:cNvPr>
          <p:cNvSpPr>
            <a:spLocks noGrp="1"/>
          </p:cNvSpPr>
          <p:nvPr>
            <p:ph type="title"/>
          </p:nvPr>
        </p:nvSpPr>
        <p:spPr>
          <a:xfrm>
            <a:off x="1547664" y="764705"/>
            <a:ext cx="6552729" cy="648072"/>
          </a:xfrm>
        </p:spPr>
        <p:txBody>
          <a:bodyPr/>
          <a:lstStyle/>
          <a:p>
            <a:r>
              <a:rPr lang="sv-SE" dirty="0"/>
              <a:t>Viktiga begrepp att ha koll på  </a:t>
            </a:r>
          </a:p>
        </p:txBody>
      </p:sp>
      <p:sp>
        <p:nvSpPr>
          <p:cNvPr id="3" name="Platshållare för text 2">
            <a:extLst>
              <a:ext uri="{FF2B5EF4-FFF2-40B4-BE49-F238E27FC236}">
                <a16:creationId xmlns:a16="http://schemas.microsoft.com/office/drawing/2014/main" id="{8D01F1D3-CB5E-4A91-8353-F3FB8EB515C9}"/>
              </a:ext>
            </a:extLst>
          </p:cNvPr>
          <p:cNvSpPr>
            <a:spLocks noGrp="1"/>
          </p:cNvSpPr>
          <p:nvPr>
            <p:ph type="body" sz="quarter" idx="13"/>
          </p:nvPr>
        </p:nvSpPr>
        <p:spPr>
          <a:xfrm>
            <a:off x="1259632" y="1268760"/>
            <a:ext cx="7884368" cy="5517232"/>
          </a:xfrm>
        </p:spPr>
        <p:txBody>
          <a:bodyPr>
            <a:normAutofit fontScale="25000" lnSpcReduction="20000"/>
          </a:bodyPr>
          <a:lstStyle/>
          <a:p>
            <a:endParaRPr lang="sv-SE" dirty="0"/>
          </a:p>
          <a:p>
            <a:r>
              <a:rPr lang="sv-SE" sz="6400" dirty="0"/>
              <a:t>Du bör ha </a:t>
            </a:r>
            <a:r>
              <a:rPr lang="sv-SE" sz="6400" b="1" u="sng" dirty="0"/>
              <a:t>ett disponibelt konto </a:t>
            </a:r>
            <a:r>
              <a:rPr lang="sv-SE" sz="6400" b="1" dirty="0"/>
              <a:t>(</a:t>
            </a:r>
            <a:r>
              <a:rPr lang="sv-SE" sz="6400" dirty="0" err="1"/>
              <a:t>godmanskonto</a:t>
            </a:r>
            <a:r>
              <a:rPr lang="sv-SE" sz="6400" dirty="0"/>
              <a:t> / fria kontot</a:t>
            </a:r>
            <a:r>
              <a:rPr lang="sv-SE" sz="6400" b="1" dirty="0"/>
              <a:t>) </a:t>
            </a:r>
            <a:r>
              <a:rPr lang="sv-SE" sz="6400" dirty="0"/>
              <a:t>dit du styr alla inkomster och gör löpande betalningar av hyra mm</a:t>
            </a:r>
            <a:r>
              <a:rPr lang="sv-SE" sz="7200" dirty="0"/>
              <a:t>. </a:t>
            </a:r>
          </a:p>
          <a:p>
            <a:r>
              <a:rPr lang="sv-SE" sz="6400" b="1" u="sng" dirty="0"/>
              <a:t>Ett </a:t>
            </a:r>
            <a:r>
              <a:rPr lang="sv-SE" sz="6400" b="1" u="sng" dirty="0" err="1"/>
              <a:t>fickpengskonto</a:t>
            </a:r>
            <a:r>
              <a:rPr lang="sv-SE" sz="6400" b="1" dirty="0"/>
              <a:t> </a:t>
            </a:r>
            <a:r>
              <a:rPr lang="sv-SE" sz="6400" dirty="0"/>
              <a:t>för pengar </a:t>
            </a:r>
            <a:r>
              <a:rPr lang="sv-SE" sz="7200" dirty="0"/>
              <a:t>som </a:t>
            </a:r>
            <a:r>
              <a:rPr lang="sv-SE" sz="6400" dirty="0"/>
              <a:t>huvudmannen själv handhar</a:t>
            </a:r>
            <a:r>
              <a:rPr lang="sv-SE" sz="7200" dirty="0"/>
              <a:t>.  </a:t>
            </a:r>
          </a:p>
          <a:p>
            <a:pPr marL="0" indent="0">
              <a:buNone/>
            </a:pPr>
            <a:r>
              <a:rPr lang="sv-SE" sz="7200" dirty="0"/>
              <a:t>     </a:t>
            </a:r>
            <a:r>
              <a:rPr lang="sv-SE" sz="6400" dirty="0"/>
              <a:t>Även </a:t>
            </a:r>
            <a:r>
              <a:rPr lang="sv-SE" sz="6400" b="1" u="sng" dirty="0"/>
              <a:t>ett sparkonto </a:t>
            </a:r>
            <a:r>
              <a:rPr lang="sv-SE" sz="6400" dirty="0"/>
              <a:t>för sparande.</a:t>
            </a:r>
          </a:p>
          <a:p>
            <a:r>
              <a:rPr lang="sv-SE" sz="6400" dirty="0"/>
              <a:t>Kom ihåg att </a:t>
            </a:r>
            <a:r>
              <a:rPr lang="sv-SE" sz="6400" b="1" dirty="0"/>
              <a:t>kontantprincipen gäller </a:t>
            </a:r>
            <a:r>
              <a:rPr lang="sv-SE" sz="6400" dirty="0"/>
              <a:t>för hela redovisningen, dvs en inkomst eller utgift redovisas den period den utbetalas/betalas (redovisa alltså t ex kvarskatten det år den betalas, även om den ju egentligen avser förra året). </a:t>
            </a:r>
          </a:p>
          <a:p>
            <a:r>
              <a:rPr lang="sv-SE" sz="6400" dirty="0"/>
              <a:t>Alla ingående värden ska vara samma som de utgående värdena i förra årets årsräkning (vid nytt uppdrag samma värden som i tillgångsförteckningen) </a:t>
            </a:r>
          </a:p>
          <a:p>
            <a:pPr marL="0" indent="0">
              <a:buNone/>
            </a:pPr>
            <a:endParaRPr lang="sv-SE" sz="6400" dirty="0"/>
          </a:p>
          <a:p>
            <a:r>
              <a:rPr lang="sv-SE" sz="6400" b="1" dirty="0"/>
              <a:t>Bruttoinkomst</a:t>
            </a:r>
            <a:r>
              <a:rPr lang="sv-SE" sz="6400" dirty="0"/>
              <a:t> dvs inkomst före skatteavdrag</a:t>
            </a:r>
          </a:p>
          <a:p>
            <a:pPr marL="0" indent="0">
              <a:buNone/>
            </a:pPr>
            <a:r>
              <a:rPr lang="sv-SE" sz="6400" dirty="0"/>
              <a:t>(tänk dig en lönespecifikation eller besked om utbetalning från Försäkringskassan)</a:t>
            </a:r>
          </a:p>
          <a:p>
            <a:pPr marL="0" indent="0">
              <a:buNone/>
            </a:pPr>
            <a:endParaRPr lang="sv-SE" sz="6400" dirty="0"/>
          </a:p>
          <a:p>
            <a:pPr marL="0" indent="0">
              <a:buNone/>
            </a:pPr>
            <a:r>
              <a:rPr lang="sv-SE" sz="6400" dirty="0"/>
              <a:t>Inkomster delas upp i två huvudkategorier</a:t>
            </a:r>
          </a:p>
          <a:p>
            <a:r>
              <a:rPr lang="sv-SE" sz="6400" dirty="0"/>
              <a:t>-</a:t>
            </a:r>
            <a:r>
              <a:rPr lang="sv-SE" sz="6400" b="1" dirty="0"/>
              <a:t>Skattepliktiga inkomster </a:t>
            </a:r>
            <a:r>
              <a:rPr lang="sv-SE" sz="6400" dirty="0"/>
              <a:t>tex pension, sjukersättning och lön. </a:t>
            </a:r>
          </a:p>
          <a:p>
            <a:pPr marL="0" indent="0">
              <a:buNone/>
            </a:pPr>
            <a:r>
              <a:rPr lang="sv-SE" sz="6400" dirty="0"/>
              <a:t>         </a:t>
            </a:r>
            <a:r>
              <a:rPr lang="sv-SE" sz="6400" dirty="0">
                <a:highlight>
                  <a:srgbClr val="FFFF00"/>
                </a:highlight>
              </a:rPr>
              <a:t>Tas alltid upp som bruttoinkomst före skatteavdrag</a:t>
            </a:r>
          </a:p>
          <a:p>
            <a:r>
              <a:rPr lang="sv-SE" sz="6400" dirty="0"/>
              <a:t>-</a:t>
            </a:r>
            <a:r>
              <a:rPr lang="sv-SE" sz="6400" b="1" dirty="0"/>
              <a:t>Skattefria inkomster </a:t>
            </a:r>
            <a:r>
              <a:rPr lang="sv-SE" sz="6400" dirty="0"/>
              <a:t>tex bostadstillägg</a:t>
            </a:r>
          </a:p>
          <a:p>
            <a:r>
              <a:rPr lang="sv-SE" sz="6400" b="1" dirty="0"/>
              <a:t>Övriga insättningar tillkommer </a:t>
            </a:r>
            <a:r>
              <a:rPr lang="sv-SE" sz="6400" dirty="0"/>
              <a:t>som också ska vara med under inkomster, tex en insättning från någon annan utomstående person.</a:t>
            </a:r>
          </a:p>
          <a:p>
            <a:pPr marL="0" indent="0">
              <a:buNone/>
            </a:pPr>
            <a:endParaRPr lang="sv-SE" sz="6400" dirty="0"/>
          </a:p>
          <a:p>
            <a:r>
              <a:rPr lang="sv-SE" sz="6400" b="1" dirty="0"/>
              <a:t>Sammanblandning </a:t>
            </a:r>
            <a:r>
              <a:rPr lang="sv-SE" sz="6400" dirty="0"/>
              <a:t>av god mans pengar och huvudmannen är förbjudet.</a:t>
            </a:r>
          </a:p>
          <a:p>
            <a:endParaRPr lang="sv-SE" sz="6400" dirty="0"/>
          </a:p>
          <a:p>
            <a:r>
              <a:rPr lang="sv-SE" sz="6400" b="1" dirty="0"/>
              <a:t>Strikt gåvoförbud </a:t>
            </a:r>
            <a:r>
              <a:rPr lang="sv-SE" sz="6400" dirty="0"/>
              <a:t>att ge bort huvudmannens pengar.</a:t>
            </a:r>
          </a:p>
          <a:p>
            <a:endParaRPr lang="sv-SE" sz="6400" dirty="0"/>
          </a:p>
          <a:p>
            <a:pPr marL="0" indent="0">
              <a:buNone/>
            </a:pPr>
            <a:endParaRPr lang="sv-SE" sz="6400" dirty="0"/>
          </a:p>
          <a:p>
            <a:endParaRPr lang="sv-SE" dirty="0"/>
          </a:p>
          <a:p>
            <a:endParaRPr lang="sv-SE" dirty="0"/>
          </a:p>
          <a:p>
            <a:endParaRPr lang="sv-SE" dirty="0"/>
          </a:p>
        </p:txBody>
      </p:sp>
      <p:pic>
        <p:nvPicPr>
          <p:cNvPr id="4" name="Picture 2" descr="Logotype för Överförmyndarnämnden Åre, Krokom och Östersund">
            <a:extLst>
              <a:ext uri="{FF2B5EF4-FFF2-40B4-BE49-F238E27FC236}">
                <a16:creationId xmlns:a16="http://schemas.microsoft.com/office/drawing/2014/main" id="{97D4247F-153D-4F44-A8A7-4C5DB9F2E4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13" y="245691"/>
            <a:ext cx="962251" cy="908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21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 calcmode="lin" valueType="num">
                                      <p:cBhvr additive="base">
                                        <p:cTn id="4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 calcmode="lin" valueType="num">
                                      <p:cBhvr additive="base">
                                        <p:cTn id="4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anim calcmode="lin" valueType="num">
                                      <p:cBhvr additive="base">
                                        <p:cTn id="5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anim calcmode="lin" valueType="num">
                                      <p:cBhvr additive="base">
                                        <p:cTn id="5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01FB1D-ADFD-4D2D-9437-244FD75BE58F}"/>
              </a:ext>
            </a:extLst>
          </p:cNvPr>
          <p:cNvSpPr>
            <a:spLocks noGrp="1"/>
          </p:cNvSpPr>
          <p:nvPr>
            <p:ph type="title"/>
          </p:nvPr>
        </p:nvSpPr>
        <p:spPr>
          <a:xfrm>
            <a:off x="1547664" y="116633"/>
            <a:ext cx="6552729" cy="720080"/>
          </a:xfrm>
        </p:spPr>
        <p:txBody>
          <a:bodyPr/>
          <a:lstStyle/>
          <a:p>
            <a:r>
              <a:rPr lang="sv-SE" dirty="0"/>
              <a:t>Årsräkning sidan 1 </a:t>
            </a:r>
          </a:p>
        </p:txBody>
      </p:sp>
      <p:sp>
        <p:nvSpPr>
          <p:cNvPr id="3" name="Platshållare för text 2">
            <a:extLst>
              <a:ext uri="{FF2B5EF4-FFF2-40B4-BE49-F238E27FC236}">
                <a16:creationId xmlns:a16="http://schemas.microsoft.com/office/drawing/2014/main" id="{3345BF73-49A7-4247-BAF2-EAB9B418E82C}"/>
              </a:ext>
            </a:extLst>
          </p:cNvPr>
          <p:cNvSpPr>
            <a:spLocks noGrp="1"/>
          </p:cNvSpPr>
          <p:nvPr>
            <p:ph type="body" sz="quarter" idx="13"/>
          </p:nvPr>
        </p:nvSpPr>
        <p:spPr>
          <a:xfrm>
            <a:off x="5292080" y="1844824"/>
            <a:ext cx="3744416" cy="4320480"/>
          </a:xfrm>
        </p:spPr>
        <p:txBody>
          <a:bodyPr>
            <a:normAutofit/>
          </a:bodyPr>
          <a:lstStyle/>
          <a:p>
            <a:r>
              <a:rPr lang="sv-SE" dirty="0"/>
              <a:t>Ange årsräkning eller sluträkning skriv fr om-t o m</a:t>
            </a:r>
          </a:p>
          <a:p>
            <a:r>
              <a:rPr lang="sv-SE" dirty="0"/>
              <a:t>Beständig skrift ej blyerts</a:t>
            </a:r>
          </a:p>
          <a:p>
            <a:pPr marL="0" indent="0">
              <a:buNone/>
            </a:pPr>
            <a:r>
              <a:rPr lang="sv-SE" dirty="0"/>
              <a:t>     </a:t>
            </a:r>
          </a:p>
          <a:p>
            <a:pPr marL="457200" indent="-457200">
              <a:buFont typeface="+mj-lt"/>
              <a:buAutoNum type="arabicPeriod"/>
            </a:pPr>
            <a:r>
              <a:rPr lang="sv-SE" dirty="0"/>
              <a:t>Namn, adress och personnummer på Huvudman </a:t>
            </a:r>
          </a:p>
          <a:p>
            <a:pPr marL="457200" indent="-457200">
              <a:buFont typeface="+mj-lt"/>
              <a:buAutoNum type="arabicPeriod"/>
            </a:pPr>
            <a:r>
              <a:rPr lang="sv-SE" dirty="0"/>
              <a:t>Namn, adress och personnummer på God Man</a:t>
            </a:r>
          </a:p>
          <a:p>
            <a:pPr marL="457200" indent="-457200">
              <a:buFont typeface="+mj-lt"/>
              <a:buAutoNum type="arabicPeriod"/>
            </a:pPr>
            <a:r>
              <a:rPr lang="sv-SE" u="sng" dirty="0"/>
              <a:t>Underskrift </a:t>
            </a:r>
            <a:r>
              <a:rPr lang="sv-SE" dirty="0"/>
              <a:t>ort och datum namnförtydligande </a:t>
            </a:r>
          </a:p>
        </p:txBody>
      </p:sp>
      <p:pic>
        <p:nvPicPr>
          <p:cNvPr id="5" name="Bildobjekt 4">
            <a:extLst>
              <a:ext uri="{FF2B5EF4-FFF2-40B4-BE49-F238E27FC236}">
                <a16:creationId xmlns:a16="http://schemas.microsoft.com/office/drawing/2014/main" id="{47EED994-D3EF-46B6-BDF5-D4281C953C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482" y="1174440"/>
            <a:ext cx="5256584" cy="5661248"/>
          </a:xfrm>
          <a:prstGeom prst="rect">
            <a:avLst/>
          </a:prstGeom>
        </p:spPr>
      </p:pic>
      <p:sp>
        <p:nvSpPr>
          <p:cNvPr id="10" name="Pil: vänster 9">
            <a:extLst>
              <a:ext uri="{FF2B5EF4-FFF2-40B4-BE49-F238E27FC236}">
                <a16:creationId xmlns:a16="http://schemas.microsoft.com/office/drawing/2014/main" id="{5A8ECF55-6C0A-4489-B195-5759746268A5}"/>
              </a:ext>
            </a:extLst>
          </p:cNvPr>
          <p:cNvSpPr/>
          <p:nvPr/>
        </p:nvSpPr>
        <p:spPr>
          <a:xfrm rot="622353">
            <a:off x="1615609" y="4205025"/>
            <a:ext cx="4195672" cy="151393"/>
          </a:xfrm>
          <a:prstGeom prst="leftArrow">
            <a:avLst>
              <a:gd name="adj1" fmla="val 53642"/>
              <a:gd name="adj2" fmla="val 595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Pil: vänster 10">
            <a:extLst>
              <a:ext uri="{FF2B5EF4-FFF2-40B4-BE49-F238E27FC236}">
                <a16:creationId xmlns:a16="http://schemas.microsoft.com/office/drawing/2014/main" id="{D9068E96-41C6-4745-A235-6A63D8F5296B}"/>
              </a:ext>
            </a:extLst>
          </p:cNvPr>
          <p:cNvSpPr/>
          <p:nvPr/>
        </p:nvSpPr>
        <p:spPr>
          <a:xfrm rot="613634" flipV="1">
            <a:off x="1437982" y="3139056"/>
            <a:ext cx="3930736" cy="13246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24D6EDBD-C474-403A-8786-DC5FA90939D6}"/>
              </a:ext>
            </a:extLst>
          </p:cNvPr>
          <p:cNvSpPr/>
          <p:nvPr/>
        </p:nvSpPr>
        <p:spPr>
          <a:xfrm>
            <a:off x="107504" y="1772816"/>
            <a:ext cx="864096"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il: vänster 12">
            <a:extLst>
              <a:ext uri="{FF2B5EF4-FFF2-40B4-BE49-F238E27FC236}">
                <a16:creationId xmlns:a16="http://schemas.microsoft.com/office/drawing/2014/main" id="{C67888ED-D3CA-4C70-BC8B-5EE694DD86D6}"/>
              </a:ext>
            </a:extLst>
          </p:cNvPr>
          <p:cNvSpPr/>
          <p:nvPr/>
        </p:nvSpPr>
        <p:spPr>
          <a:xfrm rot="21049983">
            <a:off x="1643117" y="6165548"/>
            <a:ext cx="4140656" cy="17595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Picture 2" descr="Logotype för Överförmyndarnämnden Åre, Krokom och Östersund">
            <a:extLst>
              <a:ext uri="{FF2B5EF4-FFF2-40B4-BE49-F238E27FC236}">
                <a16:creationId xmlns:a16="http://schemas.microsoft.com/office/drawing/2014/main" id="{B7E94174-F242-4A7B-B517-A54BD351A3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13" y="245691"/>
            <a:ext cx="962251" cy="908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54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835115-1F27-436A-B336-2BC34219AA33}"/>
              </a:ext>
            </a:extLst>
          </p:cNvPr>
          <p:cNvSpPr>
            <a:spLocks noGrp="1"/>
          </p:cNvSpPr>
          <p:nvPr>
            <p:ph type="title"/>
          </p:nvPr>
        </p:nvSpPr>
        <p:spPr>
          <a:xfrm>
            <a:off x="1619672" y="332656"/>
            <a:ext cx="6552729" cy="576064"/>
          </a:xfrm>
        </p:spPr>
        <p:txBody>
          <a:bodyPr/>
          <a:lstStyle/>
          <a:p>
            <a:r>
              <a:rPr lang="sv-SE" dirty="0"/>
              <a:t>Årsräkning sid 2 tillgångar</a:t>
            </a:r>
          </a:p>
        </p:txBody>
      </p:sp>
      <p:sp>
        <p:nvSpPr>
          <p:cNvPr id="3" name="Platshållare för text 2">
            <a:extLst>
              <a:ext uri="{FF2B5EF4-FFF2-40B4-BE49-F238E27FC236}">
                <a16:creationId xmlns:a16="http://schemas.microsoft.com/office/drawing/2014/main" id="{C532EA43-8AA4-486A-8F79-814808029E43}"/>
              </a:ext>
            </a:extLst>
          </p:cNvPr>
          <p:cNvSpPr>
            <a:spLocks noGrp="1"/>
          </p:cNvSpPr>
          <p:nvPr>
            <p:ph type="body" sz="quarter" idx="13"/>
          </p:nvPr>
        </p:nvSpPr>
        <p:spPr>
          <a:xfrm>
            <a:off x="5604590" y="1165394"/>
            <a:ext cx="3465452" cy="5175283"/>
          </a:xfrm>
        </p:spPr>
        <p:txBody>
          <a:bodyPr>
            <a:normAutofit/>
          </a:bodyPr>
          <a:lstStyle/>
          <a:p>
            <a:pPr marL="0" indent="0">
              <a:buNone/>
            </a:pPr>
            <a:r>
              <a:rPr lang="sv-SE" dirty="0"/>
              <a:t>4.Alla ingående värden ska vara samma som de utgående värdena enligt förra årets årsräkning sid 3</a:t>
            </a:r>
          </a:p>
          <a:p>
            <a:pPr marL="0" indent="0">
              <a:buNone/>
            </a:pPr>
            <a:r>
              <a:rPr lang="sv-SE" dirty="0"/>
              <a:t> (Vid nytt uppdrag samma som i tillgångsförteckningen)</a:t>
            </a:r>
          </a:p>
          <a:p>
            <a:pPr marL="0" indent="0">
              <a:buNone/>
            </a:pPr>
            <a:r>
              <a:rPr lang="sv-SE" dirty="0"/>
              <a:t> </a:t>
            </a:r>
          </a:p>
          <a:p>
            <a:pPr marL="0" indent="0">
              <a:buNone/>
            </a:pPr>
            <a:r>
              <a:rPr lang="sv-SE" dirty="0"/>
              <a:t>5.Huvudmannens </a:t>
            </a:r>
            <a:r>
              <a:rPr lang="sv-SE" b="1" dirty="0" err="1"/>
              <a:t>fickpengskonto</a:t>
            </a:r>
            <a:r>
              <a:rPr lang="sv-SE" dirty="0"/>
              <a:t> för egna medel anges här och ingår inte i summeringen (A+ B)</a:t>
            </a:r>
          </a:p>
          <a:p>
            <a:pPr marL="0" indent="0">
              <a:buNone/>
            </a:pPr>
            <a:endParaRPr lang="sv-SE" dirty="0"/>
          </a:p>
          <a:p>
            <a:pPr marL="0" indent="0">
              <a:buNone/>
            </a:pPr>
            <a:r>
              <a:rPr lang="sv-SE" dirty="0"/>
              <a:t>6.Här anger du fondinnehav,  aktier och fastighet eller bostadsrätt.</a:t>
            </a:r>
          </a:p>
        </p:txBody>
      </p:sp>
      <p:pic>
        <p:nvPicPr>
          <p:cNvPr id="5" name="Bildobjekt 4">
            <a:extLst>
              <a:ext uri="{FF2B5EF4-FFF2-40B4-BE49-F238E27FC236}">
                <a16:creationId xmlns:a16="http://schemas.microsoft.com/office/drawing/2014/main" id="{EEFE6FBC-40B0-44A4-8E48-E150B11D73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8" y="1335025"/>
            <a:ext cx="5463540" cy="5281470"/>
          </a:xfrm>
          <a:prstGeom prst="rect">
            <a:avLst/>
          </a:prstGeom>
        </p:spPr>
      </p:pic>
      <p:sp>
        <p:nvSpPr>
          <p:cNvPr id="7" name="textruta 6">
            <a:extLst>
              <a:ext uri="{FF2B5EF4-FFF2-40B4-BE49-F238E27FC236}">
                <a16:creationId xmlns:a16="http://schemas.microsoft.com/office/drawing/2014/main" id="{92AA0B74-7209-4125-A8CB-564978FF3D93}"/>
              </a:ext>
            </a:extLst>
          </p:cNvPr>
          <p:cNvSpPr txBox="1"/>
          <p:nvPr/>
        </p:nvSpPr>
        <p:spPr>
          <a:xfrm>
            <a:off x="1234545" y="784149"/>
            <a:ext cx="4793634" cy="369332"/>
          </a:xfrm>
          <a:prstGeom prst="rect">
            <a:avLst/>
          </a:prstGeom>
          <a:noFill/>
        </p:spPr>
        <p:txBody>
          <a:bodyPr wrap="square" rtlCol="0">
            <a:spAutoFit/>
          </a:bodyPr>
          <a:lstStyle/>
          <a:p>
            <a:r>
              <a:rPr lang="sv-SE" b="1" dirty="0"/>
              <a:t>Disponibelt konto / </a:t>
            </a:r>
            <a:r>
              <a:rPr lang="sv-SE" b="1" dirty="0" err="1"/>
              <a:t>godmans</a:t>
            </a:r>
            <a:r>
              <a:rPr lang="sv-SE" b="1" dirty="0"/>
              <a:t> konto         </a:t>
            </a:r>
          </a:p>
        </p:txBody>
      </p:sp>
      <p:cxnSp>
        <p:nvCxnSpPr>
          <p:cNvPr id="9" name="Rak pilkoppling 8">
            <a:extLst>
              <a:ext uri="{FF2B5EF4-FFF2-40B4-BE49-F238E27FC236}">
                <a16:creationId xmlns:a16="http://schemas.microsoft.com/office/drawing/2014/main" id="{A0634783-B201-43EF-BF63-B2F05A42A9B9}"/>
              </a:ext>
            </a:extLst>
          </p:cNvPr>
          <p:cNvCxnSpPr/>
          <p:nvPr/>
        </p:nvCxnSpPr>
        <p:spPr>
          <a:xfrm flipH="1">
            <a:off x="1444645" y="1113990"/>
            <a:ext cx="668429" cy="926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Pil: vänster 9">
            <a:extLst>
              <a:ext uri="{FF2B5EF4-FFF2-40B4-BE49-F238E27FC236}">
                <a16:creationId xmlns:a16="http://schemas.microsoft.com/office/drawing/2014/main" id="{7C447C16-201A-4085-81E7-D7F4557C171D}"/>
              </a:ext>
            </a:extLst>
          </p:cNvPr>
          <p:cNvSpPr/>
          <p:nvPr/>
        </p:nvSpPr>
        <p:spPr>
          <a:xfrm>
            <a:off x="4902614" y="1926124"/>
            <a:ext cx="668430" cy="1347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Pil: vänster 10">
            <a:extLst>
              <a:ext uri="{FF2B5EF4-FFF2-40B4-BE49-F238E27FC236}">
                <a16:creationId xmlns:a16="http://schemas.microsoft.com/office/drawing/2014/main" id="{4216CB29-784C-43CA-961A-EC9B2D69C5CC}"/>
              </a:ext>
            </a:extLst>
          </p:cNvPr>
          <p:cNvSpPr/>
          <p:nvPr/>
        </p:nvSpPr>
        <p:spPr>
          <a:xfrm>
            <a:off x="1691680" y="4158372"/>
            <a:ext cx="3879364" cy="1347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il: vänster 12">
            <a:extLst>
              <a:ext uri="{FF2B5EF4-FFF2-40B4-BE49-F238E27FC236}">
                <a16:creationId xmlns:a16="http://schemas.microsoft.com/office/drawing/2014/main" id="{65CADDEA-4DD5-47B5-89C6-C165F7C5D840}"/>
              </a:ext>
            </a:extLst>
          </p:cNvPr>
          <p:cNvSpPr/>
          <p:nvPr/>
        </p:nvSpPr>
        <p:spPr>
          <a:xfrm>
            <a:off x="1662286" y="5094476"/>
            <a:ext cx="3879364" cy="1347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2" name="Picture 2" descr="Logotype för Överförmyndarnämnden Åre, Krokom och Östersund">
            <a:extLst>
              <a:ext uri="{FF2B5EF4-FFF2-40B4-BE49-F238E27FC236}">
                <a16:creationId xmlns:a16="http://schemas.microsoft.com/office/drawing/2014/main" id="{14A9F3D7-A0D7-4B78-AA23-71CA150319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13" y="245691"/>
            <a:ext cx="962251" cy="908670"/>
          </a:xfrm>
          <a:prstGeom prst="rect">
            <a:avLst/>
          </a:prstGeom>
          <a:noFill/>
          <a:extLst>
            <a:ext uri="{909E8E84-426E-40DD-AFC4-6F175D3DCCD1}">
              <a14:hiddenFill xmlns:a14="http://schemas.microsoft.com/office/drawing/2010/main">
                <a:solidFill>
                  <a:srgbClr val="FFFFFF"/>
                </a:solidFill>
              </a14:hiddenFill>
            </a:ext>
          </a:extLst>
        </p:spPr>
      </p:pic>
      <p:sp>
        <p:nvSpPr>
          <p:cNvPr id="6" name="textruta 5">
            <a:extLst>
              <a:ext uri="{FF2B5EF4-FFF2-40B4-BE49-F238E27FC236}">
                <a16:creationId xmlns:a16="http://schemas.microsoft.com/office/drawing/2014/main" id="{9E275AFF-8811-6240-0D89-9721343FC719}"/>
              </a:ext>
            </a:extLst>
          </p:cNvPr>
          <p:cNvSpPr txBox="1"/>
          <p:nvPr/>
        </p:nvSpPr>
        <p:spPr>
          <a:xfrm>
            <a:off x="167630" y="4003717"/>
            <a:ext cx="4594194" cy="338554"/>
          </a:xfrm>
          <a:prstGeom prst="rect">
            <a:avLst/>
          </a:prstGeom>
          <a:noFill/>
        </p:spPr>
        <p:txBody>
          <a:bodyPr wrap="square">
            <a:spAutoFit/>
          </a:bodyPr>
          <a:lstStyle/>
          <a:p>
            <a:r>
              <a:rPr lang="sv-SE" sz="1600" dirty="0"/>
              <a:t>Ica, Coop, Ok</a:t>
            </a:r>
          </a:p>
        </p:txBody>
      </p:sp>
      <p:sp>
        <p:nvSpPr>
          <p:cNvPr id="15" name="textruta 14">
            <a:extLst>
              <a:ext uri="{FF2B5EF4-FFF2-40B4-BE49-F238E27FC236}">
                <a16:creationId xmlns:a16="http://schemas.microsoft.com/office/drawing/2014/main" id="{8FC081C3-50ED-B23F-00F8-3216F0C79160}"/>
              </a:ext>
            </a:extLst>
          </p:cNvPr>
          <p:cNvSpPr txBox="1"/>
          <p:nvPr/>
        </p:nvSpPr>
        <p:spPr>
          <a:xfrm>
            <a:off x="133345" y="2056641"/>
            <a:ext cx="1512168" cy="307777"/>
          </a:xfrm>
          <a:prstGeom prst="rect">
            <a:avLst/>
          </a:prstGeom>
          <a:noFill/>
        </p:spPr>
        <p:txBody>
          <a:bodyPr wrap="square" rtlCol="0">
            <a:spAutoFit/>
          </a:bodyPr>
          <a:lstStyle/>
          <a:p>
            <a:r>
              <a:rPr lang="sv-SE" sz="1400" dirty="0">
                <a:highlight>
                  <a:srgbClr val="FFFF00"/>
                </a:highlight>
              </a:rPr>
              <a:t>Disponibelt konto</a:t>
            </a:r>
          </a:p>
        </p:txBody>
      </p:sp>
    </p:spTree>
    <p:extLst>
      <p:ext uri="{BB962C8B-B14F-4D97-AF65-F5344CB8AC3E}">
        <p14:creationId xmlns:p14="http://schemas.microsoft.com/office/powerpoint/2010/main" val="320182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additive="base">
                                        <p:cTn id="4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475278-4BD2-465E-B057-D1F99EAC76A0}"/>
              </a:ext>
            </a:extLst>
          </p:cNvPr>
          <p:cNvSpPr>
            <a:spLocks noGrp="1"/>
          </p:cNvSpPr>
          <p:nvPr>
            <p:ph type="title"/>
          </p:nvPr>
        </p:nvSpPr>
        <p:spPr>
          <a:xfrm>
            <a:off x="1421396" y="169658"/>
            <a:ext cx="6552729" cy="818257"/>
          </a:xfrm>
        </p:spPr>
        <p:txBody>
          <a:bodyPr/>
          <a:lstStyle/>
          <a:p>
            <a:r>
              <a:rPr lang="sv-SE" dirty="0"/>
              <a:t>Årsräkning sid 2 inkomster</a:t>
            </a:r>
          </a:p>
        </p:txBody>
      </p:sp>
      <p:sp>
        <p:nvSpPr>
          <p:cNvPr id="3" name="Platshållare för text 2">
            <a:extLst>
              <a:ext uri="{FF2B5EF4-FFF2-40B4-BE49-F238E27FC236}">
                <a16:creationId xmlns:a16="http://schemas.microsoft.com/office/drawing/2014/main" id="{C35AFD14-2181-4076-9622-DC4948D3A771}"/>
              </a:ext>
            </a:extLst>
          </p:cNvPr>
          <p:cNvSpPr>
            <a:spLocks noGrp="1"/>
          </p:cNvSpPr>
          <p:nvPr>
            <p:ph type="body" sz="quarter" idx="13"/>
          </p:nvPr>
        </p:nvSpPr>
        <p:spPr>
          <a:xfrm>
            <a:off x="5677095" y="987915"/>
            <a:ext cx="3455369" cy="5373216"/>
          </a:xfrm>
        </p:spPr>
        <p:txBody>
          <a:bodyPr>
            <a:normAutofit fontScale="92500" lnSpcReduction="20000"/>
          </a:bodyPr>
          <a:lstStyle/>
          <a:p>
            <a:pPr marL="0" indent="0">
              <a:buNone/>
            </a:pPr>
            <a:r>
              <a:rPr lang="sv-SE" dirty="0"/>
              <a:t>7. Var noga med </a:t>
            </a:r>
            <a:r>
              <a:rPr lang="sv-SE" u="sng" dirty="0"/>
              <a:t>att särskilja skattepliktiga och skattefria inkomster </a:t>
            </a:r>
            <a:r>
              <a:rPr lang="sv-SE" dirty="0"/>
              <a:t>då detta kan ha betydelse för vem som ska betala arvodet.</a:t>
            </a:r>
          </a:p>
          <a:p>
            <a:pPr marL="0" indent="0">
              <a:buNone/>
            </a:pPr>
            <a:r>
              <a:rPr lang="sv-SE" dirty="0"/>
              <a:t>-Alla </a:t>
            </a:r>
            <a:r>
              <a:rPr lang="sv-SE" b="1" dirty="0"/>
              <a:t>skattepliktiga inkomster anges med bruttobeloppet </a:t>
            </a:r>
            <a:r>
              <a:rPr lang="sv-SE" dirty="0"/>
              <a:t>(inklusive skattebeloppet se </a:t>
            </a:r>
            <a:r>
              <a:rPr lang="sv-SE" dirty="0" err="1"/>
              <a:t>utbetaln-ingsbesked</a:t>
            </a:r>
            <a:r>
              <a:rPr lang="sv-SE" dirty="0"/>
              <a:t>).</a:t>
            </a:r>
          </a:p>
          <a:p>
            <a:pPr marL="0" indent="0">
              <a:buNone/>
            </a:pPr>
            <a:r>
              <a:rPr lang="sv-SE" dirty="0"/>
              <a:t>-</a:t>
            </a:r>
            <a:r>
              <a:rPr lang="sv-SE" b="1" dirty="0"/>
              <a:t>Skattefria inkomster </a:t>
            </a:r>
            <a:r>
              <a:rPr lang="sv-SE" dirty="0"/>
              <a:t>t ex bostadstillägg </a:t>
            </a:r>
            <a:r>
              <a:rPr lang="sv-SE"/>
              <a:t>o merkostnads- </a:t>
            </a:r>
            <a:r>
              <a:rPr lang="sv-SE" dirty="0"/>
              <a:t>ersättning.</a:t>
            </a:r>
          </a:p>
          <a:p>
            <a:pPr marL="0" indent="0">
              <a:buNone/>
            </a:pPr>
            <a:r>
              <a:rPr lang="sv-SE" dirty="0"/>
              <a:t>-Viktigt ta med alla övriga insättningar/överföringar.</a:t>
            </a:r>
          </a:p>
          <a:p>
            <a:pPr marL="0" indent="0">
              <a:buNone/>
            </a:pPr>
            <a:r>
              <a:rPr lang="sv-SE" dirty="0"/>
              <a:t>-Summera (A + B) </a:t>
            </a:r>
          </a:p>
          <a:p>
            <a:pPr marL="0" indent="0">
              <a:buNone/>
            </a:pPr>
            <a:r>
              <a:rPr lang="sv-SE" dirty="0"/>
              <a:t>-Kom ihåg kontantprincipen</a:t>
            </a:r>
          </a:p>
          <a:p>
            <a:pPr marL="0" indent="0">
              <a:buNone/>
            </a:pPr>
            <a:r>
              <a:rPr lang="sv-SE" dirty="0"/>
              <a:t>- </a:t>
            </a:r>
            <a:r>
              <a:rPr lang="sv-SE" b="1" dirty="0"/>
              <a:t>Inte tillåtet </a:t>
            </a:r>
            <a:r>
              <a:rPr lang="sv-SE" dirty="0"/>
              <a:t>att ange se bilaga, dvs en </a:t>
            </a:r>
            <a:r>
              <a:rPr lang="sv-SE" b="1" dirty="0"/>
              <a:t>klumpsumma</a:t>
            </a:r>
            <a:r>
              <a:rPr lang="sv-SE" dirty="0"/>
              <a:t> för inkomster.</a:t>
            </a:r>
          </a:p>
        </p:txBody>
      </p:sp>
      <p:pic>
        <p:nvPicPr>
          <p:cNvPr id="5" name="Bildobjekt 4">
            <a:extLst>
              <a:ext uri="{FF2B5EF4-FFF2-40B4-BE49-F238E27FC236}">
                <a16:creationId xmlns:a16="http://schemas.microsoft.com/office/drawing/2014/main" id="{162EA23D-6B12-45EF-89E3-DCEF44EC6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7" y="1268760"/>
            <a:ext cx="5688632" cy="5688632"/>
          </a:xfrm>
          <a:prstGeom prst="rect">
            <a:avLst/>
          </a:prstGeom>
        </p:spPr>
      </p:pic>
      <p:sp>
        <p:nvSpPr>
          <p:cNvPr id="6" name="Pil: vänster 5">
            <a:extLst>
              <a:ext uri="{FF2B5EF4-FFF2-40B4-BE49-F238E27FC236}">
                <a16:creationId xmlns:a16="http://schemas.microsoft.com/office/drawing/2014/main" id="{2C2CA46D-BF97-4F50-8390-64CA565811E9}"/>
              </a:ext>
            </a:extLst>
          </p:cNvPr>
          <p:cNvSpPr/>
          <p:nvPr/>
        </p:nvSpPr>
        <p:spPr>
          <a:xfrm rot="567550">
            <a:off x="1213614" y="2415682"/>
            <a:ext cx="4476404" cy="21308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il: vänster 6">
            <a:extLst>
              <a:ext uri="{FF2B5EF4-FFF2-40B4-BE49-F238E27FC236}">
                <a16:creationId xmlns:a16="http://schemas.microsoft.com/office/drawing/2014/main" id="{30F27CB3-703A-4B9C-9726-B2422A42E169}"/>
              </a:ext>
            </a:extLst>
          </p:cNvPr>
          <p:cNvSpPr/>
          <p:nvPr/>
        </p:nvSpPr>
        <p:spPr>
          <a:xfrm rot="636141">
            <a:off x="1029730" y="3704635"/>
            <a:ext cx="4680520" cy="2289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Picture 2" descr="Logotype för Överförmyndarnämnden Åre, Krokom och Östersund">
            <a:extLst>
              <a:ext uri="{FF2B5EF4-FFF2-40B4-BE49-F238E27FC236}">
                <a16:creationId xmlns:a16="http://schemas.microsoft.com/office/drawing/2014/main" id="{BCF67A7B-13C0-41D0-8058-3929FA2A93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13" y="245691"/>
            <a:ext cx="962251" cy="908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9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0B117A-E34A-4EB3-B216-CF43EEA85BBF}"/>
              </a:ext>
            </a:extLst>
          </p:cNvPr>
          <p:cNvSpPr>
            <a:spLocks noGrp="1"/>
          </p:cNvSpPr>
          <p:nvPr>
            <p:ph type="title"/>
          </p:nvPr>
        </p:nvSpPr>
        <p:spPr>
          <a:xfrm>
            <a:off x="1547664" y="548681"/>
            <a:ext cx="6552729" cy="648071"/>
          </a:xfrm>
        </p:spPr>
        <p:txBody>
          <a:bodyPr/>
          <a:lstStyle/>
          <a:p>
            <a:r>
              <a:rPr lang="sv-SE" dirty="0"/>
              <a:t>Hjälpblankett inkomster se hemsidan</a:t>
            </a:r>
          </a:p>
        </p:txBody>
      </p:sp>
      <p:sp>
        <p:nvSpPr>
          <p:cNvPr id="3" name="Platshållare för text 2">
            <a:extLst>
              <a:ext uri="{FF2B5EF4-FFF2-40B4-BE49-F238E27FC236}">
                <a16:creationId xmlns:a16="http://schemas.microsoft.com/office/drawing/2014/main" id="{7F2C9ED6-68D2-46F8-9A15-CDE811B5F9CA}"/>
              </a:ext>
            </a:extLst>
          </p:cNvPr>
          <p:cNvSpPr>
            <a:spLocks noGrp="1"/>
          </p:cNvSpPr>
          <p:nvPr>
            <p:ph type="body" sz="quarter" idx="13"/>
          </p:nvPr>
        </p:nvSpPr>
        <p:spPr>
          <a:xfrm>
            <a:off x="1979711" y="1772817"/>
            <a:ext cx="6120681" cy="3240360"/>
          </a:xfrm>
        </p:spPr>
        <p:txBody>
          <a:bodyPr/>
          <a:lstStyle/>
          <a:p>
            <a:endParaRPr lang="sv-SE" dirty="0"/>
          </a:p>
        </p:txBody>
      </p:sp>
      <p:pic>
        <p:nvPicPr>
          <p:cNvPr id="5" name="Bildobjekt 4">
            <a:extLst>
              <a:ext uri="{FF2B5EF4-FFF2-40B4-BE49-F238E27FC236}">
                <a16:creationId xmlns:a16="http://schemas.microsoft.com/office/drawing/2014/main" id="{C05EFDD6-DCFC-4146-A68C-2E35D613EA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80" y="1250891"/>
            <a:ext cx="9108504" cy="5607109"/>
          </a:xfrm>
          <a:prstGeom prst="rect">
            <a:avLst/>
          </a:prstGeom>
        </p:spPr>
      </p:pic>
      <p:sp>
        <p:nvSpPr>
          <p:cNvPr id="6" name="textruta 5">
            <a:extLst>
              <a:ext uri="{FF2B5EF4-FFF2-40B4-BE49-F238E27FC236}">
                <a16:creationId xmlns:a16="http://schemas.microsoft.com/office/drawing/2014/main" id="{AD3FC208-511E-4255-A86C-43AA15BC7E63}"/>
              </a:ext>
            </a:extLst>
          </p:cNvPr>
          <p:cNvSpPr txBox="1"/>
          <p:nvPr/>
        </p:nvSpPr>
        <p:spPr>
          <a:xfrm>
            <a:off x="395536" y="4343882"/>
            <a:ext cx="7488832" cy="646331"/>
          </a:xfrm>
          <a:prstGeom prst="rect">
            <a:avLst/>
          </a:prstGeom>
          <a:noFill/>
        </p:spPr>
        <p:txBody>
          <a:bodyPr wrap="square" rtlCol="0">
            <a:spAutoFit/>
          </a:bodyPr>
          <a:lstStyle/>
          <a:p>
            <a:r>
              <a:rPr lang="sv-SE" b="1" dirty="0"/>
              <a:t>Pensionsutbetalning 12 750 kr är inklusive skatt 3 833 kr per månad se utbetalningsbesked, netto insättning på konto är 8 917 kr </a:t>
            </a:r>
          </a:p>
        </p:txBody>
      </p:sp>
      <p:cxnSp>
        <p:nvCxnSpPr>
          <p:cNvPr id="8" name="Rak pilkoppling 7">
            <a:extLst>
              <a:ext uri="{FF2B5EF4-FFF2-40B4-BE49-F238E27FC236}">
                <a16:creationId xmlns:a16="http://schemas.microsoft.com/office/drawing/2014/main" id="{A0B5F84A-44EC-441B-BECB-788C7A1D8569}"/>
              </a:ext>
            </a:extLst>
          </p:cNvPr>
          <p:cNvCxnSpPr/>
          <p:nvPr/>
        </p:nvCxnSpPr>
        <p:spPr>
          <a:xfrm flipV="1">
            <a:off x="1043608" y="2780928"/>
            <a:ext cx="792088" cy="1539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Picture 2" descr="Logotype för Överförmyndarnämnden Åre, Krokom och Östersund">
            <a:extLst>
              <a:ext uri="{FF2B5EF4-FFF2-40B4-BE49-F238E27FC236}">
                <a16:creationId xmlns:a16="http://schemas.microsoft.com/office/drawing/2014/main" id="{DC4246EF-0B27-4A98-9FD0-CE85B1D9EA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13" y="245691"/>
            <a:ext cx="962251" cy="908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5AF2E4-3F23-439F-A6FE-4FD80358EB5B}"/>
              </a:ext>
            </a:extLst>
          </p:cNvPr>
          <p:cNvSpPr>
            <a:spLocks noGrp="1"/>
          </p:cNvSpPr>
          <p:nvPr>
            <p:ph type="title"/>
          </p:nvPr>
        </p:nvSpPr>
        <p:spPr>
          <a:xfrm>
            <a:off x="1547664" y="476673"/>
            <a:ext cx="6552729" cy="648072"/>
          </a:xfrm>
        </p:spPr>
        <p:txBody>
          <a:bodyPr/>
          <a:lstStyle/>
          <a:p>
            <a:r>
              <a:rPr lang="sv-SE" dirty="0"/>
              <a:t>Årsräkning sid 3 utgifter</a:t>
            </a:r>
          </a:p>
        </p:txBody>
      </p:sp>
      <p:sp>
        <p:nvSpPr>
          <p:cNvPr id="3" name="Platshållare för text 2">
            <a:extLst>
              <a:ext uri="{FF2B5EF4-FFF2-40B4-BE49-F238E27FC236}">
                <a16:creationId xmlns:a16="http://schemas.microsoft.com/office/drawing/2014/main" id="{E9654BED-7933-4AFF-884A-CE2E5667FC6E}"/>
              </a:ext>
            </a:extLst>
          </p:cNvPr>
          <p:cNvSpPr>
            <a:spLocks noGrp="1"/>
          </p:cNvSpPr>
          <p:nvPr>
            <p:ph type="body" sz="quarter" idx="13"/>
          </p:nvPr>
        </p:nvSpPr>
        <p:spPr>
          <a:xfrm>
            <a:off x="5517480" y="1556792"/>
            <a:ext cx="3626522" cy="5112568"/>
          </a:xfrm>
        </p:spPr>
        <p:txBody>
          <a:bodyPr>
            <a:normAutofit fontScale="77500" lnSpcReduction="20000"/>
          </a:bodyPr>
          <a:lstStyle/>
          <a:p>
            <a:pPr marL="0" indent="0">
              <a:buNone/>
            </a:pPr>
            <a:r>
              <a:rPr lang="sv-SE" dirty="0"/>
              <a:t>8. Inkomstskatt se inkomstuppgifter från F-kassa, P-</a:t>
            </a:r>
            <a:r>
              <a:rPr lang="sv-SE" dirty="0" err="1"/>
              <a:t>mynd</a:t>
            </a:r>
            <a:r>
              <a:rPr lang="sv-SE" dirty="0"/>
              <a:t>, KPA AMF etc. slutskattsedel restskatt</a:t>
            </a:r>
          </a:p>
          <a:p>
            <a:pPr marL="0" indent="0">
              <a:buNone/>
            </a:pPr>
            <a:r>
              <a:rPr lang="sv-SE" dirty="0"/>
              <a:t>-Bifoga en hyresavi och en omvårdnads / hemtjänst avi samt slutskattsedel för kvarskatt</a:t>
            </a:r>
          </a:p>
          <a:p>
            <a:pPr marL="0" indent="0">
              <a:buNone/>
            </a:pPr>
            <a:r>
              <a:rPr lang="sv-SE" dirty="0"/>
              <a:t>-Specificera större engångskostnader tex flyttkostnad, möbelinköp.</a:t>
            </a:r>
          </a:p>
          <a:p>
            <a:pPr marL="0" indent="0">
              <a:buNone/>
            </a:pPr>
            <a:r>
              <a:rPr lang="sv-SE" dirty="0"/>
              <a:t>-Arvode som huvudman </a:t>
            </a:r>
            <a:r>
              <a:rPr lang="sv-SE" dirty="0" err="1"/>
              <a:t>betalar.</a:t>
            </a:r>
            <a:r>
              <a:rPr lang="sv-SE" b="1" dirty="0" err="1"/>
              <a:t>OBS</a:t>
            </a:r>
            <a:r>
              <a:rPr lang="sv-SE" b="1" dirty="0"/>
              <a:t>: </a:t>
            </a:r>
            <a:r>
              <a:rPr lang="sv-SE" dirty="0"/>
              <a:t>betala skatt o avgifter till Skatteverket, bifoga kopia </a:t>
            </a:r>
            <a:r>
              <a:rPr lang="sv-SE" dirty="0" err="1"/>
              <a:t>förenkl</a:t>
            </a:r>
            <a:r>
              <a:rPr lang="sv-SE" dirty="0"/>
              <a:t> </a:t>
            </a:r>
            <a:r>
              <a:rPr lang="sv-SE" dirty="0" err="1"/>
              <a:t>arbgiv</a:t>
            </a:r>
            <a:r>
              <a:rPr lang="sv-SE" dirty="0"/>
              <a:t> deklaration</a:t>
            </a:r>
          </a:p>
          <a:p>
            <a:pPr marL="0" indent="0">
              <a:buNone/>
            </a:pPr>
            <a:r>
              <a:rPr lang="sv-SE" dirty="0"/>
              <a:t>-Överföringar till </a:t>
            </a:r>
            <a:r>
              <a:rPr lang="sv-SE" dirty="0" err="1"/>
              <a:t>fickpengskonto</a:t>
            </a:r>
            <a:r>
              <a:rPr lang="sv-SE" dirty="0"/>
              <a:t> är en utgift.</a:t>
            </a:r>
          </a:p>
          <a:p>
            <a:pPr marL="0" indent="0">
              <a:buNone/>
            </a:pPr>
            <a:r>
              <a:rPr lang="sv-SE" dirty="0"/>
              <a:t>-</a:t>
            </a:r>
            <a:r>
              <a:rPr lang="sv-SE" b="1" dirty="0"/>
              <a:t>OBS: </a:t>
            </a:r>
            <a:r>
              <a:rPr lang="sv-SE" dirty="0"/>
              <a:t>överföringar mellan transaktionskonto och sparkonto som finns under A delen påverkar varken inkomster eller utgifter</a:t>
            </a:r>
          </a:p>
          <a:p>
            <a:pPr marL="0" indent="0">
              <a:buNone/>
            </a:pPr>
            <a:r>
              <a:rPr lang="sv-SE" dirty="0"/>
              <a:t>-Följ hjälpblankett utgifter eller egen likvärdig sammanställning. </a:t>
            </a:r>
          </a:p>
          <a:p>
            <a:pPr marL="0" indent="0">
              <a:buNone/>
            </a:pPr>
            <a:r>
              <a:rPr lang="sv-SE" dirty="0"/>
              <a:t>-Inte tillåtet med en enda klumpsumma, utgifter ska specificeras.</a:t>
            </a:r>
          </a:p>
        </p:txBody>
      </p:sp>
      <p:pic>
        <p:nvPicPr>
          <p:cNvPr id="5" name="Bildobjekt 4">
            <a:extLst>
              <a:ext uri="{FF2B5EF4-FFF2-40B4-BE49-F238E27FC236}">
                <a16:creationId xmlns:a16="http://schemas.microsoft.com/office/drawing/2014/main" id="{DD9D2FF6-807E-4898-9071-744374DA55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 y="1268760"/>
            <a:ext cx="5509120" cy="5589240"/>
          </a:xfrm>
          <a:prstGeom prst="rect">
            <a:avLst/>
          </a:prstGeom>
        </p:spPr>
      </p:pic>
      <p:pic>
        <p:nvPicPr>
          <p:cNvPr id="6" name="Picture 2" descr="Logotype för Överförmyndarnämnden Åre, Krokom och Östersund">
            <a:extLst>
              <a:ext uri="{FF2B5EF4-FFF2-40B4-BE49-F238E27FC236}">
                <a16:creationId xmlns:a16="http://schemas.microsoft.com/office/drawing/2014/main" id="{02564A83-BD7D-4900-BF95-26B9F43730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13" y="245691"/>
            <a:ext cx="962251" cy="908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60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F1508C-0FE0-4DEB-B42F-3CC6CAD567AC}"/>
              </a:ext>
            </a:extLst>
          </p:cNvPr>
          <p:cNvSpPr>
            <a:spLocks noGrp="1"/>
          </p:cNvSpPr>
          <p:nvPr>
            <p:ph type="title"/>
          </p:nvPr>
        </p:nvSpPr>
        <p:spPr>
          <a:xfrm>
            <a:off x="1562460" y="404664"/>
            <a:ext cx="6552729" cy="818257"/>
          </a:xfrm>
        </p:spPr>
        <p:txBody>
          <a:bodyPr/>
          <a:lstStyle/>
          <a:p>
            <a:r>
              <a:rPr lang="sv-SE" dirty="0"/>
              <a:t>Hjälpblankett utgifter</a:t>
            </a:r>
          </a:p>
        </p:txBody>
      </p:sp>
      <p:sp>
        <p:nvSpPr>
          <p:cNvPr id="3" name="Platshållare för text 2">
            <a:extLst>
              <a:ext uri="{FF2B5EF4-FFF2-40B4-BE49-F238E27FC236}">
                <a16:creationId xmlns:a16="http://schemas.microsoft.com/office/drawing/2014/main" id="{D3C178E7-F788-4F98-A302-7C9FEC86162B}"/>
              </a:ext>
            </a:extLst>
          </p:cNvPr>
          <p:cNvSpPr>
            <a:spLocks noGrp="1"/>
          </p:cNvSpPr>
          <p:nvPr>
            <p:ph type="body" sz="quarter" idx="13"/>
          </p:nvPr>
        </p:nvSpPr>
        <p:spPr/>
        <p:txBody>
          <a:bodyPr/>
          <a:lstStyle/>
          <a:p>
            <a:endParaRPr lang="sv-SE" dirty="0"/>
          </a:p>
        </p:txBody>
      </p:sp>
      <p:pic>
        <p:nvPicPr>
          <p:cNvPr id="5" name="Bildobjekt 4">
            <a:extLst>
              <a:ext uri="{FF2B5EF4-FFF2-40B4-BE49-F238E27FC236}">
                <a16:creationId xmlns:a16="http://schemas.microsoft.com/office/drawing/2014/main" id="{A73468ED-374E-4A3B-847F-EC713D7745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7439"/>
            <a:ext cx="9144000" cy="5635079"/>
          </a:xfrm>
          <a:prstGeom prst="rect">
            <a:avLst/>
          </a:prstGeom>
        </p:spPr>
      </p:pic>
      <p:sp>
        <p:nvSpPr>
          <p:cNvPr id="9" name="textruta 8">
            <a:extLst>
              <a:ext uri="{FF2B5EF4-FFF2-40B4-BE49-F238E27FC236}">
                <a16:creationId xmlns:a16="http://schemas.microsoft.com/office/drawing/2014/main" id="{A716741E-69F4-4C61-B3FC-C276A562024B}"/>
              </a:ext>
            </a:extLst>
          </p:cNvPr>
          <p:cNvSpPr txBox="1"/>
          <p:nvPr/>
        </p:nvSpPr>
        <p:spPr>
          <a:xfrm>
            <a:off x="4283968" y="6418497"/>
            <a:ext cx="4680520" cy="369332"/>
          </a:xfrm>
          <a:prstGeom prst="rect">
            <a:avLst/>
          </a:prstGeom>
          <a:noFill/>
        </p:spPr>
        <p:txBody>
          <a:bodyPr wrap="square" rtlCol="0">
            <a:spAutoFit/>
          </a:bodyPr>
          <a:lstStyle/>
          <a:p>
            <a:r>
              <a:rPr lang="sv-SE" dirty="0"/>
              <a:t>Skatt 3 833 kr per månad x 12 = 46 000 kr </a:t>
            </a:r>
          </a:p>
        </p:txBody>
      </p:sp>
      <p:pic>
        <p:nvPicPr>
          <p:cNvPr id="6" name="Picture 2" descr="Logotype för Överförmyndarnämnden Åre, Krokom och Östersund">
            <a:extLst>
              <a:ext uri="{FF2B5EF4-FFF2-40B4-BE49-F238E27FC236}">
                <a16:creationId xmlns:a16="http://schemas.microsoft.com/office/drawing/2014/main" id="{329BB776-CCD8-4233-844F-5A19FAB78E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13" y="245691"/>
            <a:ext cx="962251" cy="908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54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4E3674-5E0D-461D-AA46-9CD1EA0C2CD8}"/>
              </a:ext>
            </a:extLst>
          </p:cNvPr>
          <p:cNvSpPr>
            <a:spLocks noGrp="1"/>
          </p:cNvSpPr>
          <p:nvPr>
            <p:ph type="title"/>
          </p:nvPr>
        </p:nvSpPr>
        <p:spPr>
          <a:xfrm>
            <a:off x="1547664" y="404664"/>
            <a:ext cx="6552729" cy="594331"/>
          </a:xfrm>
        </p:spPr>
        <p:txBody>
          <a:bodyPr/>
          <a:lstStyle/>
          <a:p>
            <a:r>
              <a:rPr lang="sv-SE" dirty="0"/>
              <a:t>Årsräkning sid 3 tillgångar</a:t>
            </a:r>
          </a:p>
        </p:txBody>
      </p:sp>
      <p:sp>
        <p:nvSpPr>
          <p:cNvPr id="3" name="Platshållare för text 2">
            <a:extLst>
              <a:ext uri="{FF2B5EF4-FFF2-40B4-BE49-F238E27FC236}">
                <a16:creationId xmlns:a16="http://schemas.microsoft.com/office/drawing/2014/main" id="{B01BD007-1EEE-4C52-9993-9152A2213130}"/>
              </a:ext>
            </a:extLst>
          </p:cNvPr>
          <p:cNvSpPr>
            <a:spLocks noGrp="1"/>
          </p:cNvSpPr>
          <p:nvPr>
            <p:ph type="body" sz="quarter" idx="13"/>
          </p:nvPr>
        </p:nvSpPr>
        <p:spPr>
          <a:xfrm>
            <a:off x="6077272" y="1585647"/>
            <a:ext cx="3096344" cy="5040560"/>
          </a:xfrm>
        </p:spPr>
        <p:txBody>
          <a:bodyPr>
            <a:normAutofit fontScale="85000" lnSpcReduction="20000"/>
          </a:bodyPr>
          <a:lstStyle/>
          <a:p>
            <a:pPr marL="0" indent="0">
              <a:buNone/>
            </a:pPr>
            <a:endParaRPr lang="sv-SE" dirty="0"/>
          </a:p>
          <a:p>
            <a:pPr marL="0" indent="0">
              <a:buNone/>
            </a:pPr>
            <a:endParaRPr lang="sv-SE" dirty="0"/>
          </a:p>
          <a:p>
            <a:pPr marL="0" indent="0">
              <a:buNone/>
            </a:pPr>
            <a:r>
              <a:rPr lang="sv-SE" dirty="0"/>
              <a:t>9.Se årsbesked från banken  (ange överförmyndarspärr ja/nej)</a:t>
            </a:r>
          </a:p>
          <a:p>
            <a:pPr marL="0" indent="0">
              <a:buNone/>
            </a:pPr>
            <a:endParaRPr lang="sv-SE" dirty="0"/>
          </a:p>
          <a:p>
            <a:pPr marL="0" indent="0">
              <a:buNone/>
            </a:pPr>
            <a:endParaRPr lang="sv-SE" dirty="0"/>
          </a:p>
          <a:p>
            <a:pPr marL="0" indent="0">
              <a:buNone/>
            </a:pPr>
            <a:r>
              <a:rPr lang="sv-SE" dirty="0"/>
              <a:t>10. Årsbesked bank </a:t>
            </a:r>
            <a:r>
              <a:rPr lang="sv-SE" dirty="0" err="1"/>
              <a:t>fickpengskonto</a:t>
            </a:r>
            <a:r>
              <a:rPr lang="sv-SE" dirty="0"/>
              <a:t>, konto som Huvudmannen själv handhar.</a:t>
            </a:r>
          </a:p>
          <a:p>
            <a:pPr marL="0" indent="0">
              <a:buNone/>
            </a:pPr>
            <a:endParaRPr lang="sv-SE" dirty="0"/>
          </a:p>
          <a:p>
            <a:pPr marL="0" indent="0">
              <a:buNone/>
            </a:pPr>
            <a:r>
              <a:rPr lang="sv-SE" dirty="0"/>
              <a:t>11. Övriga fonder, aktier och värdepapper.</a:t>
            </a:r>
          </a:p>
          <a:p>
            <a:pPr marL="0" indent="0">
              <a:buNone/>
            </a:pPr>
            <a:r>
              <a:rPr lang="sv-SE" dirty="0"/>
              <a:t>Fastigheter och bostadsrätt.</a:t>
            </a:r>
          </a:p>
          <a:p>
            <a:pPr marL="0" indent="0">
              <a:buNone/>
            </a:pPr>
            <a:endParaRPr lang="sv-SE" dirty="0"/>
          </a:p>
          <a:p>
            <a:pPr marL="0" indent="0">
              <a:buNone/>
            </a:pPr>
            <a:r>
              <a:rPr lang="sv-SE" dirty="0"/>
              <a:t>-Summera C+D </a:t>
            </a:r>
          </a:p>
          <a:p>
            <a:pPr marL="0" indent="0">
              <a:buNone/>
            </a:pPr>
            <a:endParaRPr lang="sv-SE" dirty="0"/>
          </a:p>
          <a:p>
            <a:pPr marL="0" indent="0">
              <a:buNone/>
            </a:pPr>
            <a:r>
              <a:rPr lang="sv-SE" dirty="0"/>
              <a:t>-Kontrollera att summa </a:t>
            </a:r>
          </a:p>
          <a:p>
            <a:pPr marL="0" indent="0">
              <a:buNone/>
            </a:pPr>
            <a:r>
              <a:rPr lang="sv-SE" dirty="0"/>
              <a:t>(A + B) = (C + D)  om inte </a:t>
            </a:r>
          </a:p>
          <a:p>
            <a:pPr marL="0" indent="0">
              <a:buNone/>
            </a:pPr>
            <a:r>
              <a:rPr lang="sv-SE" dirty="0"/>
              <a:t>börja felsöka</a:t>
            </a:r>
          </a:p>
        </p:txBody>
      </p:sp>
      <p:pic>
        <p:nvPicPr>
          <p:cNvPr id="5" name="Bildobjekt 4">
            <a:extLst>
              <a:ext uri="{FF2B5EF4-FFF2-40B4-BE49-F238E27FC236}">
                <a16:creationId xmlns:a16="http://schemas.microsoft.com/office/drawing/2014/main" id="{F243B72A-4C74-4DFE-82FD-0EA2FDCCF8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 y="1585647"/>
            <a:ext cx="6048672" cy="5528310"/>
          </a:xfrm>
          <a:prstGeom prst="rect">
            <a:avLst/>
          </a:prstGeom>
        </p:spPr>
      </p:pic>
      <p:sp>
        <p:nvSpPr>
          <p:cNvPr id="6" name="Pil: vänster 5">
            <a:extLst>
              <a:ext uri="{FF2B5EF4-FFF2-40B4-BE49-F238E27FC236}">
                <a16:creationId xmlns:a16="http://schemas.microsoft.com/office/drawing/2014/main" id="{655C7C21-F23B-4386-9E9D-29FD9D2BA7CE}"/>
              </a:ext>
            </a:extLst>
          </p:cNvPr>
          <p:cNvSpPr/>
          <p:nvPr/>
        </p:nvSpPr>
        <p:spPr>
          <a:xfrm>
            <a:off x="1805120" y="1725826"/>
            <a:ext cx="4248472" cy="12157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il: vänster 6">
            <a:extLst>
              <a:ext uri="{FF2B5EF4-FFF2-40B4-BE49-F238E27FC236}">
                <a16:creationId xmlns:a16="http://schemas.microsoft.com/office/drawing/2014/main" id="{F3CA24D3-753D-41DD-9482-52BE46D46E58}"/>
              </a:ext>
            </a:extLst>
          </p:cNvPr>
          <p:cNvSpPr/>
          <p:nvPr/>
        </p:nvSpPr>
        <p:spPr>
          <a:xfrm>
            <a:off x="1748877" y="3147808"/>
            <a:ext cx="4309646" cy="1215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il: vänster 7">
            <a:extLst>
              <a:ext uri="{FF2B5EF4-FFF2-40B4-BE49-F238E27FC236}">
                <a16:creationId xmlns:a16="http://schemas.microsoft.com/office/drawing/2014/main" id="{0423C5B2-5399-4487-9E23-8B5AC4ED3282}"/>
              </a:ext>
            </a:extLst>
          </p:cNvPr>
          <p:cNvSpPr/>
          <p:nvPr/>
        </p:nvSpPr>
        <p:spPr>
          <a:xfrm>
            <a:off x="1759726" y="4596703"/>
            <a:ext cx="4240585" cy="1425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0" name="Rak pilkoppling 9">
            <a:extLst>
              <a:ext uri="{FF2B5EF4-FFF2-40B4-BE49-F238E27FC236}">
                <a16:creationId xmlns:a16="http://schemas.microsoft.com/office/drawing/2014/main" id="{9B2231A0-BBEC-4E6C-8411-6D0A117959D1}"/>
              </a:ext>
            </a:extLst>
          </p:cNvPr>
          <p:cNvCxnSpPr/>
          <p:nvPr/>
        </p:nvCxnSpPr>
        <p:spPr>
          <a:xfrm flipH="1">
            <a:off x="3701008" y="6030409"/>
            <a:ext cx="2376264" cy="5957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ruta 8">
            <a:extLst>
              <a:ext uri="{FF2B5EF4-FFF2-40B4-BE49-F238E27FC236}">
                <a16:creationId xmlns:a16="http://schemas.microsoft.com/office/drawing/2014/main" id="{88DADA2B-2A24-4637-A7F9-F0E83E634DE2}"/>
              </a:ext>
            </a:extLst>
          </p:cNvPr>
          <p:cNvSpPr txBox="1"/>
          <p:nvPr/>
        </p:nvSpPr>
        <p:spPr>
          <a:xfrm>
            <a:off x="39445" y="2453489"/>
            <a:ext cx="3016437" cy="646331"/>
          </a:xfrm>
          <a:prstGeom prst="rect">
            <a:avLst/>
          </a:prstGeom>
          <a:noFill/>
        </p:spPr>
        <p:txBody>
          <a:bodyPr wrap="square" rtlCol="0">
            <a:spAutoFit/>
          </a:bodyPr>
          <a:lstStyle/>
          <a:p>
            <a:r>
              <a:rPr lang="sv-SE" dirty="0"/>
              <a:t>(Konton förvaltas av stf i </a:t>
            </a:r>
            <a:r>
              <a:rPr lang="sv-SE" dirty="0" err="1"/>
              <a:t>provisum</a:t>
            </a:r>
            <a:r>
              <a:rPr lang="sv-SE" dirty="0"/>
              <a:t> e-tjänst)</a:t>
            </a:r>
          </a:p>
        </p:txBody>
      </p:sp>
      <p:sp>
        <p:nvSpPr>
          <p:cNvPr id="11" name="textruta 10">
            <a:extLst>
              <a:ext uri="{FF2B5EF4-FFF2-40B4-BE49-F238E27FC236}">
                <a16:creationId xmlns:a16="http://schemas.microsoft.com/office/drawing/2014/main" id="{AD152381-0E78-4CAC-8CEE-18C6202EF4AA}"/>
              </a:ext>
            </a:extLst>
          </p:cNvPr>
          <p:cNvSpPr txBox="1"/>
          <p:nvPr/>
        </p:nvSpPr>
        <p:spPr>
          <a:xfrm>
            <a:off x="-508" y="3902384"/>
            <a:ext cx="3096344" cy="646331"/>
          </a:xfrm>
          <a:prstGeom prst="rect">
            <a:avLst/>
          </a:prstGeom>
          <a:noFill/>
        </p:spPr>
        <p:txBody>
          <a:bodyPr wrap="square" rtlCol="0">
            <a:spAutoFit/>
          </a:bodyPr>
          <a:lstStyle/>
          <a:p>
            <a:r>
              <a:rPr lang="sv-SE" dirty="0"/>
              <a:t>(Konton som handhas av annan i </a:t>
            </a:r>
            <a:r>
              <a:rPr lang="sv-SE" dirty="0" err="1"/>
              <a:t>provisum</a:t>
            </a:r>
            <a:r>
              <a:rPr lang="sv-SE" dirty="0"/>
              <a:t> e-tjänst)</a:t>
            </a:r>
          </a:p>
        </p:txBody>
      </p:sp>
      <p:pic>
        <p:nvPicPr>
          <p:cNvPr id="12" name="Picture 2" descr="Logotype för Överförmyndarnämnden Åre, Krokom och Östersund">
            <a:extLst>
              <a:ext uri="{FF2B5EF4-FFF2-40B4-BE49-F238E27FC236}">
                <a16:creationId xmlns:a16="http://schemas.microsoft.com/office/drawing/2014/main" id="{A104D06D-DEA7-4DF3-8849-5F9CD8F23A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13" y="245691"/>
            <a:ext cx="962251" cy="908670"/>
          </a:xfrm>
          <a:prstGeom prst="rect">
            <a:avLst/>
          </a:prstGeom>
          <a:noFill/>
          <a:extLst>
            <a:ext uri="{909E8E84-426E-40DD-AFC4-6F175D3DCCD1}">
              <a14:hiddenFill xmlns:a14="http://schemas.microsoft.com/office/drawing/2010/main">
                <a:solidFill>
                  <a:srgbClr val="FFFFFF"/>
                </a:solidFill>
              </a14:hiddenFill>
            </a:ext>
          </a:extLst>
        </p:spPr>
      </p:pic>
      <p:sp>
        <p:nvSpPr>
          <p:cNvPr id="13" name="textruta 12">
            <a:extLst>
              <a:ext uri="{FF2B5EF4-FFF2-40B4-BE49-F238E27FC236}">
                <a16:creationId xmlns:a16="http://schemas.microsoft.com/office/drawing/2014/main" id="{F0B682C2-8B9D-49B1-E1F1-748565C7A874}"/>
              </a:ext>
            </a:extLst>
          </p:cNvPr>
          <p:cNvSpPr txBox="1"/>
          <p:nvPr/>
        </p:nvSpPr>
        <p:spPr>
          <a:xfrm>
            <a:off x="48316" y="5743405"/>
            <a:ext cx="4629704" cy="646331"/>
          </a:xfrm>
          <a:prstGeom prst="rect">
            <a:avLst/>
          </a:prstGeom>
          <a:noFill/>
        </p:spPr>
        <p:txBody>
          <a:bodyPr wrap="square">
            <a:spAutoFit/>
          </a:bodyPr>
          <a:lstStyle/>
          <a:p>
            <a:r>
              <a:rPr lang="sv-SE" dirty="0"/>
              <a:t>Tillgång under fastighet och värdepapper i </a:t>
            </a:r>
            <a:r>
              <a:rPr lang="sv-SE" dirty="0" err="1"/>
              <a:t>provisum</a:t>
            </a:r>
            <a:r>
              <a:rPr lang="sv-SE" dirty="0"/>
              <a:t> e-tjänst</a:t>
            </a:r>
          </a:p>
        </p:txBody>
      </p:sp>
      <p:sp>
        <p:nvSpPr>
          <p:cNvPr id="4" name="textruta 3">
            <a:extLst>
              <a:ext uri="{FF2B5EF4-FFF2-40B4-BE49-F238E27FC236}">
                <a16:creationId xmlns:a16="http://schemas.microsoft.com/office/drawing/2014/main" id="{D6B386AA-1194-127D-D42C-5F4DEC3C528B}"/>
              </a:ext>
            </a:extLst>
          </p:cNvPr>
          <p:cNvSpPr txBox="1"/>
          <p:nvPr/>
        </p:nvSpPr>
        <p:spPr>
          <a:xfrm>
            <a:off x="0" y="1996465"/>
            <a:ext cx="2188383" cy="338554"/>
          </a:xfrm>
          <a:prstGeom prst="rect">
            <a:avLst/>
          </a:prstGeom>
          <a:noFill/>
        </p:spPr>
        <p:txBody>
          <a:bodyPr wrap="square" rtlCol="0">
            <a:spAutoFit/>
          </a:bodyPr>
          <a:lstStyle/>
          <a:p>
            <a:r>
              <a:rPr lang="sv-SE" sz="1600" dirty="0">
                <a:highlight>
                  <a:srgbClr val="FFFF00"/>
                </a:highlight>
              </a:rPr>
              <a:t>Disponibelt konto</a:t>
            </a:r>
          </a:p>
        </p:txBody>
      </p:sp>
    </p:spTree>
    <p:extLst>
      <p:ext uri="{BB962C8B-B14F-4D97-AF65-F5344CB8AC3E}">
        <p14:creationId xmlns:p14="http://schemas.microsoft.com/office/powerpoint/2010/main" val="314638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 calcmode="lin" valueType="num">
                                      <p:cBhvr additive="base">
                                        <p:cTn id="1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 calcmode="lin" valueType="num">
                                      <p:cBhvr additive="base">
                                        <p:cTn id="44"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12" end="12"/>
                                            </p:txEl>
                                          </p:spTgt>
                                        </p:tgtEl>
                                        <p:attrNameLst>
                                          <p:attrName>style.visibility</p:attrName>
                                        </p:attrNameLst>
                                      </p:cBhvr>
                                      <p:to>
                                        <p:strVal val="visible"/>
                                      </p:to>
                                    </p:set>
                                    <p:anim calcmode="lin" valueType="num">
                                      <p:cBhvr additive="base">
                                        <p:cTn id="50"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3">
                                            <p:txEl>
                                              <p:pRg st="13" end="13"/>
                                            </p:txEl>
                                          </p:spTgt>
                                        </p:tgtEl>
                                        <p:attrNameLst>
                                          <p:attrName>style.visibility</p:attrName>
                                        </p:attrNameLst>
                                      </p:cBhvr>
                                      <p:to>
                                        <p:strVal val="visible"/>
                                      </p:to>
                                    </p:set>
                                    <p:anim calcmode="lin" valueType="num">
                                      <p:cBhvr additive="base">
                                        <p:cTn id="54"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3">
                                            <p:txEl>
                                              <p:pRg st="14" end="14"/>
                                            </p:txEl>
                                          </p:spTgt>
                                        </p:tgtEl>
                                        <p:attrNameLst>
                                          <p:attrName>style.visibility</p:attrName>
                                        </p:attrNameLst>
                                      </p:cBhvr>
                                      <p:to>
                                        <p:strVal val="visible"/>
                                      </p:to>
                                    </p:set>
                                    <p:anim calcmode="lin" valueType="num">
                                      <p:cBhvr additive="base">
                                        <p:cTn id="58"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EE0FCF-5979-4C91-833B-206B621C930E}"/>
              </a:ext>
            </a:extLst>
          </p:cNvPr>
          <p:cNvSpPr>
            <a:spLocks noGrp="1"/>
          </p:cNvSpPr>
          <p:nvPr>
            <p:ph type="title"/>
          </p:nvPr>
        </p:nvSpPr>
        <p:spPr>
          <a:xfrm>
            <a:off x="1547664" y="620689"/>
            <a:ext cx="6552729" cy="720080"/>
          </a:xfrm>
        </p:spPr>
        <p:txBody>
          <a:bodyPr/>
          <a:lstStyle/>
          <a:p>
            <a:r>
              <a:rPr lang="sv-SE" dirty="0"/>
              <a:t>Årsräkning sid 4 skulder</a:t>
            </a:r>
          </a:p>
        </p:txBody>
      </p:sp>
      <p:sp>
        <p:nvSpPr>
          <p:cNvPr id="3" name="Platshållare för text 2">
            <a:extLst>
              <a:ext uri="{FF2B5EF4-FFF2-40B4-BE49-F238E27FC236}">
                <a16:creationId xmlns:a16="http://schemas.microsoft.com/office/drawing/2014/main" id="{92D408B7-8D33-498B-B3D8-55F236282A33}"/>
              </a:ext>
            </a:extLst>
          </p:cNvPr>
          <p:cNvSpPr>
            <a:spLocks noGrp="1"/>
          </p:cNvSpPr>
          <p:nvPr>
            <p:ph type="body" sz="quarter" idx="13"/>
          </p:nvPr>
        </p:nvSpPr>
        <p:spPr>
          <a:xfrm>
            <a:off x="6219302" y="2276871"/>
            <a:ext cx="2952328" cy="3456384"/>
          </a:xfrm>
        </p:spPr>
        <p:txBody>
          <a:bodyPr>
            <a:normAutofit lnSpcReduction="10000"/>
          </a:bodyPr>
          <a:lstStyle/>
          <a:p>
            <a:pPr marL="0" indent="0">
              <a:buNone/>
            </a:pPr>
            <a:r>
              <a:rPr lang="sv-SE" dirty="0"/>
              <a:t>12 skulder</a:t>
            </a:r>
          </a:p>
          <a:p>
            <a:pPr marL="0" indent="0">
              <a:buNone/>
            </a:pPr>
            <a:r>
              <a:rPr lang="sv-SE" dirty="0"/>
              <a:t>-Vid periodens början och periodens slut.</a:t>
            </a:r>
          </a:p>
          <a:p>
            <a:pPr marL="0" indent="0">
              <a:buNone/>
            </a:pPr>
            <a:endParaRPr lang="sv-SE" dirty="0"/>
          </a:p>
          <a:p>
            <a:pPr marL="0" indent="0">
              <a:buNone/>
            </a:pPr>
            <a:r>
              <a:rPr lang="sv-SE" dirty="0"/>
              <a:t>-Vanliga lån </a:t>
            </a:r>
          </a:p>
          <a:p>
            <a:pPr marL="0" indent="0">
              <a:buNone/>
            </a:pPr>
            <a:endParaRPr lang="sv-SE" dirty="0"/>
          </a:p>
          <a:p>
            <a:pPr marL="0" indent="0">
              <a:buNone/>
            </a:pPr>
            <a:r>
              <a:rPr lang="sv-SE" dirty="0"/>
              <a:t>-Kronofogden mm</a:t>
            </a:r>
          </a:p>
          <a:p>
            <a:pPr marL="0" indent="0">
              <a:buNone/>
            </a:pPr>
            <a:endParaRPr lang="sv-SE" dirty="0"/>
          </a:p>
          <a:p>
            <a:pPr marL="0" indent="0">
              <a:buNone/>
            </a:pPr>
            <a:r>
              <a:rPr lang="sv-SE" dirty="0"/>
              <a:t>-Övriga upplysningar /förtydliganden</a:t>
            </a:r>
          </a:p>
        </p:txBody>
      </p:sp>
      <p:pic>
        <p:nvPicPr>
          <p:cNvPr id="5" name="Bildobjekt 4">
            <a:extLst>
              <a:ext uri="{FF2B5EF4-FFF2-40B4-BE49-F238E27FC236}">
                <a16:creationId xmlns:a16="http://schemas.microsoft.com/office/drawing/2014/main" id="{109CD36F-2967-49DA-A603-CFA579C8AB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750" y="1700807"/>
            <a:ext cx="4968552" cy="4608511"/>
          </a:xfrm>
          <a:prstGeom prst="rect">
            <a:avLst/>
          </a:prstGeom>
        </p:spPr>
      </p:pic>
      <p:pic>
        <p:nvPicPr>
          <p:cNvPr id="6" name="Picture 2" descr="Logotype för Överförmyndarnämnden Åre, Krokom och Östersund">
            <a:extLst>
              <a:ext uri="{FF2B5EF4-FFF2-40B4-BE49-F238E27FC236}">
                <a16:creationId xmlns:a16="http://schemas.microsoft.com/office/drawing/2014/main" id="{C21B69FE-6D6C-4CCF-9E92-7895771715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13" y="245691"/>
            <a:ext cx="962251" cy="908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10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0C05B5-EFC6-4A97-B682-275E97EA9B13}"/>
              </a:ext>
            </a:extLst>
          </p:cNvPr>
          <p:cNvSpPr>
            <a:spLocks noGrp="1"/>
          </p:cNvSpPr>
          <p:nvPr>
            <p:ph type="title"/>
          </p:nvPr>
        </p:nvSpPr>
        <p:spPr>
          <a:xfrm>
            <a:off x="1547664" y="620688"/>
            <a:ext cx="6552729" cy="818257"/>
          </a:xfrm>
        </p:spPr>
        <p:txBody>
          <a:bodyPr>
            <a:normAutofit/>
          </a:bodyPr>
          <a:lstStyle/>
          <a:p>
            <a:r>
              <a:rPr lang="sv-SE" dirty="0"/>
              <a:t>Vad ska bifogas din årsräkning</a:t>
            </a:r>
          </a:p>
        </p:txBody>
      </p:sp>
      <p:sp>
        <p:nvSpPr>
          <p:cNvPr id="3" name="Platshållare för text 2">
            <a:extLst>
              <a:ext uri="{FF2B5EF4-FFF2-40B4-BE49-F238E27FC236}">
                <a16:creationId xmlns:a16="http://schemas.microsoft.com/office/drawing/2014/main" id="{195CBA5D-5B10-436B-9FE9-103215619A5F}"/>
              </a:ext>
            </a:extLst>
          </p:cNvPr>
          <p:cNvSpPr>
            <a:spLocks noGrp="1"/>
          </p:cNvSpPr>
          <p:nvPr>
            <p:ph type="body" sz="quarter" idx="13"/>
          </p:nvPr>
        </p:nvSpPr>
        <p:spPr>
          <a:xfrm>
            <a:off x="1547664" y="1484784"/>
            <a:ext cx="7200800" cy="4896544"/>
          </a:xfrm>
        </p:spPr>
        <p:txBody>
          <a:bodyPr>
            <a:normAutofit fontScale="77500" lnSpcReduction="20000"/>
          </a:bodyPr>
          <a:lstStyle/>
          <a:p>
            <a:r>
              <a:rPr lang="sv-SE" sz="2200" u="sng" dirty="0"/>
              <a:t>Redogörelseblankett</a:t>
            </a:r>
            <a:r>
              <a:rPr lang="sv-SE" sz="2200" dirty="0"/>
              <a:t> ska alltid bifogas oavsett om du </a:t>
            </a:r>
          </a:p>
          <a:p>
            <a:pPr marL="0" indent="0">
              <a:buNone/>
            </a:pPr>
            <a:r>
              <a:rPr lang="sv-SE" sz="2200" dirty="0"/>
              <a:t>      begär arvode eller inte.</a:t>
            </a:r>
          </a:p>
          <a:p>
            <a:r>
              <a:rPr lang="sv-SE" sz="2200" dirty="0"/>
              <a:t>Årsbesked banker och värdepapper (ICA,OK ) 31/12 </a:t>
            </a:r>
          </a:p>
          <a:p>
            <a:pPr marL="0" indent="0">
              <a:buNone/>
            </a:pPr>
            <a:r>
              <a:rPr lang="sv-SE" sz="2200" dirty="0"/>
              <a:t>     (även årsbesked för ingående värden 1/1 bör bifogas)</a:t>
            </a:r>
          </a:p>
          <a:p>
            <a:r>
              <a:rPr lang="sv-SE" sz="2200" dirty="0"/>
              <a:t>Besked om utbetalning F-kassa, P-myndighet (flera besked bifogas om beloppet ändrats under årets gång)  </a:t>
            </a:r>
          </a:p>
          <a:p>
            <a:r>
              <a:rPr lang="sv-SE" sz="2200" dirty="0"/>
              <a:t>Bankkontoutdrag för </a:t>
            </a:r>
            <a:r>
              <a:rPr lang="sv-SE" sz="2200" u="sng" dirty="0"/>
              <a:t>alla</a:t>
            </a:r>
            <a:r>
              <a:rPr lang="sv-SE" sz="2200" dirty="0"/>
              <a:t> konton</a:t>
            </a:r>
          </a:p>
          <a:p>
            <a:r>
              <a:rPr lang="sv-SE" sz="2200" dirty="0"/>
              <a:t>Kopia förenklad arbetsgivardeklaration (när HM ansvarar för arvode)</a:t>
            </a:r>
          </a:p>
          <a:p>
            <a:r>
              <a:rPr lang="sv-SE" sz="2200" dirty="0"/>
              <a:t>Sammanställning av inkomster och utgifter</a:t>
            </a:r>
          </a:p>
          <a:p>
            <a:r>
              <a:rPr lang="sv-SE" sz="2200" dirty="0"/>
              <a:t>Kopia på samtliga girobetalordrar (gamla sättet att betala räkningar)</a:t>
            </a:r>
          </a:p>
          <a:p>
            <a:r>
              <a:rPr lang="sv-SE" sz="2200" dirty="0"/>
              <a:t>En hyresavi, en omvårdnads avi en, internetavi osv </a:t>
            </a:r>
          </a:p>
          <a:p>
            <a:r>
              <a:rPr lang="sv-SE" sz="2200" dirty="0"/>
              <a:t>Se checklista årsräkning där framgår vad du ska bifoga</a:t>
            </a:r>
          </a:p>
          <a:p>
            <a:r>
              <a:rPr lang="sv-SE" sz="2200" dirty="0"/>
              <a:t>Ränte- och kapitalbesked bank om perioden slutar före </a:t>
            </a:r>
            <a:r>
              <a:rPr lang="sv-SE" sz="2200" dirty="0" err="1"/>
              <a:t>årskiftet</a:t>
            </a:r>
            <a:r>
              <a:rPr lang="sv-SE" sz="2200" dirty="0"/>
              <a:t> </a:t>
            </a:r>
          </a:p>
          <a:p>
            <a:pPr marL="0" indent="0">
              <a:buNone/>
            </a:pPr>
            <a:r>
              <a:rPr lang="sv-SE" sz="2200" dirty="0"/>
              <a:t>      gäller även fonder och värdepapper (sluträkning).</a:t>
            </a:r>
          </a:p>
          <a:p>
            <a:endParaRPr lang="sv-SE" sz="2200" dirty="0"/>
          </a:p>
          <a:p>
            <a:r>
              <a:rPr lang="sv-SE" sz="2200" b="1" dirty="0"/>
              <a:t>Skicka endast in kopior</a:t>
            </a:r>
            <a:r>
              <a:rPr lang="sv-SE" sz="2200" dirty="0"/>
              <a:t> aldrig original </a:t>
            </a:r>
          </a:p>
          <a:p>
            <a:r>
              <a:rPr lang="sv-SE" sz="2200" u="sng" dirty="0"/>
              <a:t>Endast årsräkning och redogörelseblankett skickas i original </a:t>
            </a:r>
            <a:r>
              <a:rPr lang="sv-SE" sz="2200" u="sng" dirty="0" err="1"/>
              <a:t>pga</a:t>
            </a:r>
            <a:r>
              <a:rPr lang="sv-SE" sz="2200" u="sng" dirty="0"/>
              <a:t> underskrifter</a:t>
            </a:r>
          </a:p>
          <a:p>
            <a:pPr marL="0" indent="0">
              <a:buNone/>
            </a:pPr>
            <a:endParaRPr lang="sv-SE" dirty="0"/>
          </a:p>
          <a:p>
            <a:pPr marL="0" indent="0">
              <a:buNone/>
            </a:pPr>
            <a:endParaRPr lang="sv-SE" dirty="0"/>
          </a:p>
          <a:p>
            <a:pPr marL="0" indent="0">
              <a:buNone/>
            </a:pPr>
            <a:endParaRPr lang="sv-SE" dirty="0"/>
          </a:p>
          <a:p>
            <a:endParaRPr lang="sv-SE" dirty="0"/>
          </a:p>
          <a:p>
            <a:endParaRPr lang="sv-SE" dirty="0"/>
          </a:p>
        </p:txBody>
      </p:sp>
      <p:pic>
        <p:nvPicPr>
          <p:cNvPr id="4" name="Picture 2" descr="Logotype för Överförmyndarnämnden Åre, Krokom och Östersund">
            <a:extLst>
              <a:ext uri="{FF2B5EF4-FFF2-40B4-BE49-F238E27FC236}">
                <a16:creationId xmlns:a16="http://schemas.microsoft.com/office/drawing/2014/main" id="{39744678-A72C-41EE-988B-5AD959A8575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13" y="245691"/>
            <a:ext cx="962251" cy="908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09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5E25AF-C957-4CA9-B5AC-71209B02DAFE}"/>
              </a:ext>
            </a:extLst>
          </p:cNvPr>
          <p:cNvSpPr>
            <a:spLocks noGrp="1"/>
          </p:cNvSpPr>
          <p:nvPr>
            <p:ph type="title"/>
          </p:nvPr>
        </p:nvSpPr>
        <p:spPr/>
        <p:txBody>
          <a:bodyPr>
            <a:normAutofit fontScale="90000"/>
          </a:bodyPr>
          <a:lstStyle/>
          <a:p>
            <a:r>
              <a:rPr lang="sv-SE" dirty="0"/>
              <a:t>Välkommen till introduktionsutbildning om hur du upprättar en Årsräkning</a:t>
            </a:r>
          </a:p>
        </p:txBody>
      </p:sp>
      <p:sp>
        <p:nvSpPr>
          <p:cNvPr id="3" name="Platshållare för text 2">
            <a:extLst>
              <a:ext uri="{FF2B5EF4-FFF2-40B4-BE49-F238E27FC236}">
                <a16:creationId xmlns:a16="http://schemas.microsoft.com/office/drawing/2014/main" id="{491D34F9-E660-4CCA-84C1-555205460E59}"/>
              </a:ext>
            </a:extLst>
          </p:cNvPr>
          <p:cNvSpPr>
            <a:spLocks noGrp="1"/>
          </p:cNvSpPr>
          <p:nvPr>
            <p:ph type="body" sz="quarter" idx="13"/>
          </p:nvPr>
        </p:nvSpPr>
        <p:spPr>
          <a:xfrm>
            <a:off x="1547665" y="1772817"/>
            <a:ext cx="6552728" cy="3744416"/>
          </a:xfrm>
        </p:spPr>
        <p:txBody>
          <a:bodyPr>
            <a:normAutofit fontScale="62500" lnSpcReduction="20000"/>
          </a:bodyPr>
          <a:lstStyle/>
          <a:p>
            <a:r>
              <a:rPr lang="sv-SE" sz="2200" dirty="0"/>
              <a:t>Vilka blanketter behöver du?</a:t>
            </a:r>
          </a:p>
          <a:p>
            <a:pPr marL="0" indent="0">
              <a:buNone/>
            </a:pPr>
            <a:endParaRPr lang="sv-SE" sz="2200" dirty="0"/>
          </a:p>
          <a:p>
            <a:r>
              <a:rPr lang="sv-SE" sz="2200" dirty="0"/>
              <a:t>Vilka underlag behöver du ha för att kunna fylla i årsräkningen?</a:t>
            </a:r>
          </a:p>
          <a:p>
            <a:endParaRPr lang="sv-SE" sz="2200" dirty="0"/>
          </a:p>
          <a:p>
            <a:r>
              <a:rPr lang="sv-SE" sz="2200" dirty="0"/>
              <a:t>Hur fyller du i blanketten årsräkning post för post?</a:t>
            </a:r>
          </a:p>
          <a:p>
            <a:pPr marL="0" indent="0">
              <a:buNone/>
            </a:pPr>
            <a:endParaRPr lang="sv-SE" sz="2200" dirty="0"/>
          </a:p>
          <a:p>
            <a:r>
              <a:rPr lang="sv-SE" sz="2200" dirty="0"/>
              <a:t>Årsräkning ska lämnas in senast 28 februari och av checklista årsräkning framgår vilka bilagor ska du bifoga. </a:t>
            </a:r>
          </a:p>
          <a:p>
            <a:pPr marL="0" indent="0">
              <a:buNone/>
            </a:pPr>
            <a:endParaRPr lang="sv-SE" sz="2200" dirty="0"/>
          </a:p>
          <a:p>
            <a:r>
              <a:rPr lang="sv-SE" sz="2400" dirty="0"/>
              <a:t>Även möjlighet till digital redovisning via e-tjänsten Provisum </a:t>
            </a:r>
          </a:p>
          <a:p>
            <a:pPr marL="0" indent="0">
              <a:buNone/>
            </a:pPr>
            <a:r>
              <a:rPr lang="sv-SE" sz="2400" dirty="0"/>
              <a:t>        - Länk till e-tjänsten:  </a:t>
            </a:r>
            <a:r>
              <a:rPr lang="sv-SE" sz="2400" dirty="0">
                <a:hlinkClick r:id="rId2"/>
              </a:rPr>
              <a:t>www.ostersund.se/provisum</a:t>
            </a:r>
            <a:r>
              <a:rPr lang="sv-SE" sz="2400" dirty="0"/>
              <a:t> </a:t>
            </a:r>
          </a:p>
          <a:p>
            <a:pPr marL="0" indent="0">
              <a:buNone/>
            </a:pPr>
            <a:endParaRPr lang="sv-SE" sz="1600" dirty="0">
              <a:solidFill>
                <a:srgbClr val="003399"/>
              </a:solidFill>
            </a:endParaRPr>
          </a:p>
          <a:p>
            <a:pPr marL="0" indent="0">
              <a:buNone/>
            </a:pPr>
            <a:endParaRPr lang="sv-SE" sz="1600" dirty="0">
              <a:solidFill>
                <a:srgbClr val="003399"/>
              </a:solidFill>
            </a:endParaRPr>
          </a:p>
          <a:p>
            <a:pPr marL="0" indent="0">
              <a:buNone/>
            </a:pPr>
            <a:r>
              <a:rPr lang="sv-SE" sz="1600" dirty="0">
                <a:solidFill>
                  <a:srgbClr val="003399"/>
                </a:solidFill>
              </a:rPr>
              <a:t>         Mer information om e-tjänsten finns på sista sidan i bildspelet </a:t>
            </a:r>
          </a:p>
          <a:p>
            <a:endParaRPr lang="sv-SE" sz="1050" dirty="0">
              <a:solidFill>
                <a:srgbClr val="003399"/>
              </a:solidFill>
            </a:endParaRPr>
          </a:p>
          <a:p>
            <a:pPr marL="0" indent="0">
              <a:buNone/>
            </a:pPr>
            <a:endParaRPr lang="sv-SE" sz="1600" dirty="0">
              <a:solidFill>
                <a:srgbClr val="003399"/>
              </a:solidFill>
            </a:endParaRPr>
          </a:p>
          <a:p>
            <a:r>
              <a:rPr lang="sv-SE" sz="2200" dirty="0"/>
              <a:t>Förkortningar STF = ställföreträdare samlingsnamn för god man / förvaltare</a:t>
            </a:r>
          </a:p>
          <a:p>
            <a:pPr marL="0" indent="0">
              <a:buNone/>
            </a:pPr>
            <a:r>
              <a:rPr lang="sv-SE" sz="2200" dirty="0"/>
              <a:t>                             HM = huvudman den som ni hjälper</a:t>
            </a:r>
            <a:endParaRPr lang="sv-SE" dirty="0"/>
          </a:p>
        </p:txBody>
      </p:sp>
      <p:pic>
        <p:nvPicPr>
          <p:cNvPr id="5" name="Bild 4" descr="Lärare">
            <a:extLst>
              <a:ext uri="{FF2B5EF4-FFF2-40B4-BE49-F238E27FC236}">
                <a16:creationId xmlns:a16="http://schemas.microsoft.com/office/drawing/2014/main" id="{32FCD90B-F959-484E-952E-7A8CE8187A5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39135" y="1124744"/>
            <a:ext cx="914400" cy="914400"/>
          </a:xfrm>
          <a:prstGeom prst="rect">
            <a:avLst/>
          </a:prstGeom>
        </p:spPr>
      </p:pic>
      <p:pic>
        <p:nvPicPr>
          <p:cNvPr id="6" name="Picture 2" descr="Logotype för Överförmyndarnämnden Åre, Krokom och Östersund">
            <a:extLst>
              <a:ext uri="{FF2B5EF4-FFF2-40B4-BE49-F238E27FC236}">
                <a16:creationId xmlns:a16="http://schemas.microsoft.com/office/drawing/2014/main" id="{39B83DAE-F2BF-4A6A-81BE-757E2E4521D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13" y="245691"/>
            <a:ext cx="962251" cy="908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12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 calcmode="lin" valueType="num">
                                      <p:cBhvr additive="base">
                                        <p:cTn id="2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 calcmode="lin" valueType="num">
                                      <p:cBhvr additive="base">
                                        <p:cTn id="3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 calcmode="lin" valueType="num">
                                      <p:cBhvr additive="base">
                                        <p:cTn id="3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 calcmode="lin" valueType="num">
                                      <p:cBhvr additive="base">
                                        <p:cTn id="42"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15" end="15"/>
                                            </p:txEl>
                                          </p:spTgt>
                                        </p:tgtEl>
                                        <p:attrNameLst>
                                          <p:attrName>style.visibility</p:attrName>
                                        </p:attrNameLst>
                                      </p:cBhvr>
                                      <p:to>
                                        <p:strVal val="visible"/>
                                      </p:to>
                                    </p:set>
                                    <p:anim calcmode="lin" valueType="num">
                                      <p:cBhvr additive="base">
                                        <p:cTn id="48"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
                                            <p:txEl>
                                              <p:pRg st="16" end="16"/>
                                            </p:txEl>
                                          </p:spTgt>
                                        </p:tgtEl>
                                        <p:attrNameLst>
                                          <p:attrName>style.visibility</p:attrName>
                                        </p:attrNameLst>
                                      </p:cBhvr>
                                      <p:to>
                                        <p:strVal val="visible"/>
                                      </p:to>
                                    </p:set>
                                    <p:anim calcmode="lin" valueType="num">
                                      <p:cBhvr additive="base">
                                        <p:cTn id="54"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423E34-CAB8-4B22-A54F-EF25AD773735}"/>
              </a:ext>
            </a:extLst>
          </p:cNvPr>
          <p:cNvSpPr>
            <a:spLocks noGrp="1"/>
          </p:cNvSpPr>
          <p:nvPr>
            <p:ph type="title"/>
          </p:nvPr>
        </p:nvSpPr>
        <p:spPr>
          <a:xfrm>
            <a:off x="1547664" y="0"/>
            <a:ext cx="6552729" cy="818257"/>
          </a:xfrm>
        </p:spPr>
        <p:txBody>
          <a:bodyPr/>
          <a:lstStyle/>
          <a:p>
            <a:r>
              <a:rPr lang="sv-SE" dirty="0"/>
              <a:t>Vanliga felkällor och enkla tips</a:t>
            </a:r>
          </a:p>
        </p:txBody>
      </p:sp>
      <p:sp>
        <p:nvSpPr>
          <p:cNvPr id="3" name="Platshållare för text 2">
            <a:extLst>
              <a:ext uri="{FF2B5EF4-FFF2-40B4-BE49-F238E27FC236}">
                <a16:creationId xmlns:a16="http://schemas.microsoft.com/office/drawing/2014/main" id="{9D3E5BB8-DF2F-451B-AC56-05E807902EF3}"/>
              </a:ext>
            </a:extLst>
          </p:cNvPr>
          <p:cNvSpPr>
            <a:spLocks noGrp="1"/>
          </p:cNvSpPr>
          <p:nvPr>
            <p:ph type="body" sz="quarter" idx="13"/>
          </p:nvPr>
        </p:nvSpPr>
        <p:spPr>
          <a:xfrm>
            <a:off x="1344649" y="469962"/>
            <a:ext cx="7704856" cy="6343414"/>
          </a:xfrm>
        </p:spPr>
        <p:txBody>
          <a:bodyPr>
            <a:normAutofit fontScale="25000" lnSpcReduction="20000"/>
          </a:bodyPr>
          <a:lstStyle/>
          <a:p>
            <a:pPr marL="0" indent="0">
              <a:buNone/>
            </a:pPr>
            <a:r>
              <a:rPr lang="sv-SE" sz="7200" dirty="0"/>
              <a:t>-Kontrollera att A+ B </a:t>
            </a:r>
            <a:r>
              <a:rPr lang="sv-SE" sz="7200" dirty="0" err="1"/>
              <a:t>överstämmer</a:t>
            </a:r>
            <a:r>
              <a:rPr lang="sv-SE" sz="7200" dirty="0"/>
              <a:t> med C+D  innan du lämnar in årsräkningen. Dvs att årsräkningen balanserar</a:t>
            </a:r>
          </a:p>
          <a:p>
            <a:pPr marL="0" indent="0">
              <a:buNone/>
            </a:pPr>
            <a:endParaRPr lang="sv-SE" sz="7200" dirty="0"/>
          </a:p>
          <a:p>
            <a:pPr marL="0" indent="0">
              <a:buNone/>
            </a:pPr>
            <a:r>
              <a:rPr lang="sv-SE" sz="7200" dirty="0"/>
              <a:t>-OBS: </a:t>
            </a:r>
            <a:r>
              <a:rPr lang="sv-SE" sz="7200" dirty="0">
                <a:highlight>
                  <a:srgbClr val="FFFF00"/>
                </a:highlight>
              </a:rPr>
              <a:t>överföring mellan två konton </a:t>
            </a:r>
            <a:r>
              <a:rPr lang="sv-SE" sz="7200" dirty="0"/>
              <a:t>som står på samma ställe under avsnitt (A) punkten 4, bankkonton. Påverkar inte inkomster o utgifter</a:t>
            </a:r>
          </a:p>
          <a:p>
            <a:pPr marL="0" indent="0">
              <a:buNone/>
            </a:pPr>
            <a:r>
              <a:rPr lang="sv-SE" sz="7200" dirty="0"/>
              <a:t>(Men i e-tjänsten ska det föras in under löpande och överföring mellan konton)</a:t>
            </a:r>
          </a:p>
          <a:p>
            <a:pPr marL="0" indent="0">
              <a:buNone/>
            </a:pPr>
            <a:r>
              <a:rPr lang="sv-SE" sz="7200" dirty="0"/>
              <a:t>  </a:t>
            </a:r>
          </a:p>
          <a:p>
            <a:pPr marL="0" indent="0">
              <a:buNone/>
            </a:pPr>
            <a:r>
              <a:rPr lang="sv-SE" sz="7200" dirty="0"/>
              <a:t>-Tagit upp pensionen enligt insättning bankkonto (</a:t>
            </a:r>
            <a:r>
              <a:rPr lang="sv-SE" sz="7200" b="1" dirty="0"/>
              <a:t>fel ska vara inklusive skatt</a:t>
            </a:r>
            <a:r>
              <a:rPr lang="sv-SE" sz="7200" dirty="0"/>
              <a:t>) Skatten ska vara med både som inkomst och utgift.</a:t>
            </a:r>
          </a:p>
          <a:p>
            <a:pPr>
              <a:buFontTx/>
              <a:buChar char="-"/>
            </a:pPr>
            <a:r>
              <a:rPr lang="sv-SE" sz="7200" b="1" dirty="0"/>
              <a:t>Vid sluträkning eller del av år </a:t>
            </a:r>
            <a:r>
              <a:rPr lang="sv-SE" sz="7200" dirty="0"/>
              <a:t>ska ni kontakta F-kassan eller               P-myndighetens kundtjänst för att få en sammanställning över vad som utbetalats fram till att ert </a:t>
            </a:r>
            <a:r>
              <a:rPr lang="sv-SE" sz="7200" dirty="0" err="1"/>
              <a:t>godmans</a:t>
            </a:r>
            <a:r>
              <a:rPr lang="sv-SE" sz="7200" dirty="0"/>
              <a:t> uppdrag upphört. (Bruttoersättning, skattebelopp och eventuellt bostadsbidrag). </a:t>
            </a:r>
          </a:p>
          <a:p>
            <a:pPr marL="0" indent="0">
              <a:buNone/>
            </a:pPr>
            <a:endParaRPr lang="sv-SE" sz="7200" dirty="0"/>
          </a:p>
          <a:p>
            <a:pPr marL="0" indent="0">
              <a:buNone/>
            </a:pPr>
            <a:r>
              <a:rPr lang="sv-SE" sz="7200" dirty="0"/>
              <a:t>-Utgå alltid i första hand från årsbesked inte vad som står på kontoutdragen för att få rätta ingångs- och utgångsvärden.</a:t>
            </a:r>
          </a:p>
          <a:p>
            <a:pPr marL="0" indent="0">
              <a:buNone/>
            </a:pPr>
            <a:endParaRPr lang="sv-SE" sz="7200" dirty="0"/>
          </a:p>
          <a:p>
            <a:pPr marL="0" indent="0">
              <a:buNone/>
            </a:pPr>
            <a:r>
              <a:rPr lang="sv-SE" sz="7200" dirty="0"/>
              <a:t>-Gå igenom disponibla kontot (</a:t>
            </a:r>
            <a:r>
              <a:rPr lang="sv-SE" sz="7200" dirty="0" err="1"/>
              <a:t>godmanskonto</a:t>
            </a:r>
            <a:r>
              <a:rPr lang="sv-SE" sz="7200" dirty="0"/>
              <a:t>/fria kontot) kontrollera att du tagit upp alla insättningar under avsnittet inkomster.</a:t>
            </a:r>
          </a:p>
          <a:p>
            <a:pPr marL="0" indent="0">
              <a:buNone/>
            </a:pPr>
            <a:endParaRPr lang="sv-SE" sz="7200" dirty="0"/>
          </a:p>
          <a:p>
            <a:pPr marL="0" indent="0">
              <a:buNone/>
            </a:pPr>
            <a:r>
              <a:rPr lang="sv-SE" sz="7200" dirty="0"/>
              <a:t>-Kontrollera att du fått med alla utgifter enligt kontoutdrag bankavgifter och andra småposter.</a:t>
            </a:r>
          </a:p>
          <a:p>
            <a:pPr marL="0" indent="0">
              <a:buNone/>
            </a:pPr>
            <a:endParaRPr lang="sv-SE" dirty="0"/>
          </a:p>
          <a:p>
            <a:pPr marL="0" indent="0">
              <a:buNone/>
            </a:pPr>
            <a:r>
              <a:rPr lang="sv-SE" sz="7200" dirty="0"/>
              <a:t>-I fall du har problem försök först själv, eller kontakta annan erfaren god man eller tex frivilliga samhällsarbetares förening</a:t>
            </a:r>
            <a:r>
              <a:rPr lang="sv-SE" sz="5500" dirty="0"/>
              <a:t> </a:t>
            </a:r>
            <a:r>
              <a:rPr lang="sv-SE" sz="7200" dirty="0"/>
              <a:t>Jämtland Härjedalen</a:t>
            </a:r>
          </a:p>
          <a:p>
            <a:endParaRPr lang="sv-SE" dirty="0"/>
          </a:p>
        </p:txBody>
      </p:sp>
      <p:pic>
        <p:nvPicPr>
          <p:cNvPr id="4" name="Picture 2" descr="Logotype för Överförmyndarnämnden Åre, Krokom och Östersund">
            <a:extLst>
              <a:ext uri="{FF2B5EF4-FFF2-40B4-BE49-F238E27FC236}">
                <a16:creationId xmlns:a16="http://schemas.microsoft.com/office/drawing/2014/main" id="{29B03E80-9CC8-43F6-AED3-CCB7A44E935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13" y="245691"/>
            <a:ext cx="962251" cy="908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62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32544B-FBDA-4826-9CE1-FED77C49EE0C}"/>
              </a:ext>
            </a:extLst>
          </p:cNvPr>
          <p:cNvSpPr>
            <a:spLocks noGrp="1"/>
          </p:cNvSpPr>
          <p:nvPr>
            <p:ph type="title"/>
          </p:nvPr>
        </p:nvSpPr>
        <p:spPr>
          <a:xfrm>
            <a:off x="1547664" y="551119"/>
            <a:ext cx="6552729" cy="720080"/>
          </a:xfrm>
        </p:spPr>
        <p:txBody>
          <a:bodyPr/>
          <a:lstStyle/>
          <a:p>
            <a:r>
              <a:rPr lang="sv-SE" dirty="0"/>
              <a:t>Tack för att ni kom och lyssnade !</a:t>
            </a:r>
          </a:p>
        </p:txBody>
      </p:sp>
      <p:sp>
        <p:nvSpPr>
          <p:cNvPr id="3" name="Platshållare för text 2">
            <a:extLst>
              <a:ext uri="{FF2B5EF4-FFF2-40B4-BE49-F238E27FC236}">
                <a16:creationId xmlns:a16="http://schemas.microsoft.com/office/drawing/2014/main" id="{1E37AC68-4311-40C8-A9ED-2B177ED196D2}"/>
              </a:ext>
            </a:extLst>
          </p:cNvPr>
          <p:cNvSpPr>
            <a:spLocks noGrp="1"/>
          </p:cNvSpPr>
          <p:nvPr>
            <p:ph type="body" sz="quarter" idx="13"/>
          </p:nvPr>
        </p:nvSpPr>
        <p:spPr>
          <a:xfrm>
            <a:off x="1418804" y="4077072"/>
            <a:ext cx="7884368" cy="2229809"/>
          </a:xfrm>
        </p:spPr>
        <p:txBody>
          <a:bodyPr>
            <a:normAutofit fontScale="25000" lnSpcReduction="20000"/>
          </a:bodyPr>
          <a:lstStyle/>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r>
              <a:rPr lang="sv-SE" sz="7200" dirty="0"/>
              <a:t>Kontaktuppgifter</a:t>
            </a:r>
          </a:p>
          <a:p>
            <a:r>
              <a:rPr lang="sv-SE" sz="7200" dirty="0"/>
              <a:t>-Kenneth Nilsson  063-14 30 65 kenneth.nilsson@ostersund.se </a:t>
            </a:r>
          </a:p>
          <a:p>
            <a:r>
              <a:rPr lang="sv-SE" sz="7200" dirty="0"/>
              <a:t>-Mattis Gelotte      063-14 42 81 mattis.gelotte@ostersund.se</a:t>
            </a:r>
          </a:p>
          <a:p>
            <a:endParaRPr lang="sv-SE" dirty="0"/>
          </a:p>
        </p:txBody>
      </p:sp>
      <p:sp>
        <p:nvSpPr>
          <p:cNvPr id="6" name="Rectangle 3">
            <a:extLst>
              <a:ext uri="{FF2B5EF4-FFF2-40B4-BE49-F238E27FC236}">
                <a16:creationId xmlns:a16="http://schemas.microsoft.com/office/drawing/2014/main" id="{4C2B132C-9D3D-4862-8417-6A90E12BB8EF}"/>
              </a:ext>
            </a:extLst>
          </p:cNvPr>
          <p:cNvSpPr>
            <a:spLocks noChangeArrowheads="1"/>
          </p:cNvSpPr>
          <p:nvPr/>
        </p:nvSpPr>
        <p:spPr bwMode="auto">
          <a:xfrm>
            <a:off x="1475656" y="1232467"/>
            <a:ext cx="6984776" cy="556518"/>
          </a:xfrm>
          <a:prstGeom prst="rect">
            <a:avLst/>
          </a:prstGeom>
          <a:solidFill>
            <a:srgbClr val="F2F2C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26960" rIns="9144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sv-SE" altLang="sv-SE" sz="1300" b="1" dirty="0">
                <a:solidFill>
                  <a:srgbClr val="333333"/>
                </a:solidFill>
                <a:latin typeface="open sans"/>
              </a:rPr>
              <a:t>Håll koll på överförmyndarens hemsida egen flik för kommande utbildningar </a:t>
            </a: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300" b="1" i="0" u="none" strike="noStrike" cap="none" normalizeH="0" baseline="0" dirty="0">
                <a:ln>
                  <a:noFill/>
                </a:ln>
                <a:solidFill>
                  <a:srgbClr val="333333"/>
                </a:solidFill>
                <a:effectLst/>
                <a:latin typeface="open sans"/>
                <a:hlinkClick r:id="rId2"/>
              </a:rPr>
              <a:t>www.ostersund.se/overformyndaren</a:t>
            </a:r>
            <a:r>
              <a:rPr kumimoji="0" lang="sv-SE" altLang="sv-SE" sz="1300" b="1" i="0" u="none" strike="noStrike" cap="none" normalizeH="0" baseline="0" dirty="0">
                <a:ln>
                  <a:noFill/>
                </a:ln>
                <a:solidFill>
                  <a:srgbClr val="333333"/>
                </a:solidFill>
                <a:effectLst/>
                <a:latin typeface="open sans"/>
              </a:rPr>
              <a:t> ”</a:t>
            </a:r>
            <a:r>
              <a:rPr kumimoji="0" lang="sv-SE" altLang="sv-SE" sz="1300" i="0" u="none" strike="noStrike" cap="none" normalizeH="0" baseline="0" dirty="0">
                <a:ln>
                  <a:noFill/>
                </a:ln>
                <a:solidFill>
                  <a:srgbClr val="333333"/>
                </a:solidFill>
                <a:effectLst/>
                <a:latin typeface="open sans"/>
              </a:rPr>
              <a:t>utbildningar hos överförmyndaren</a:t>
            </a:r>
            <a:r>
              <a:rPr kumimoji="0" lang="sv-SE" altLang="sv-SE" sz="1300" b="1" i="0" u="none" strike="noStrike" cap="none" normalizeH="0" baseline="0" dirty="0">
                <a:ln>
                  <a:noFill/>
                </a:ln>
                <a:solidFill>
                  <a:srgbClr val="333333"/>
                </a:solidFill>
                <a:effectLst/>
                <a:latin typeface="open sans"/>
              </a:rPr>
              <a:t>”</a:t>
            </a:r>
            <a:endParaRPr kumimoji="0" lang="sv-SE" altLang="sv-SE" sz="1800" b="0" i="0" u="none" strike="noStrike" cap="none" normalizeH="0" baseline="0" dirty="0">
              <a:ln>
                <a:noFill/>
              </a:ln>
              <a:solidFill>
                <a:schemeClr val="tx1"/>
              </a:solidFill>
              <a:effectLst/>
              <a:latin typeface="Arial" panose="020B0604020202020204" pitchFamily="34" charset="0"/>
            </a:endParaRPr>
          </a:p>
        </p:txBody>
      </p:sp>
      <p:sp>
        <p:nvSpPr>
          <p:cNvPr id="8" name="Rectangle 10">
            <a:extLst>
              <a:ext uri="{FF2B5EF4-FFF2-40B4-BE49-F238E27FC236}">
                <a16:creationId xmlns:a16="http://schemas.microsoft.com/office/drawing/2014/main" id="{120F05E3-5176-489A-B6A2-1238A9FDFA21}"/>
              </a:ext>
            </a:extLst>
          </p:cNvPr>
          <p:cNvSpPr>
            <a:spLocks noChangeArrowheads="1"/>
          </p:cNvSpPr>
          <p:nvPr/>
        </p:nvSpPr>
        <p:spPr bwMode="auto">
          <a:xfrm>
            <a:off x="1475656" y="1863468"/>
            <a:ext cx="6984776" cy="3511173"/>
          </a:xfrm>
          <a:prstGeom prst="rect">
            <a:avLst/>
          </a:prstGeom>
          <a:solidFill>
            <a:srgbClr val="F2F2C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26960" rIns="9144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300" b="1" i="0" u="none" strike="noStrike" cap="none" normalizeH="0" baseline="0" dirty="0">
                <a:ln>
                  <a:noFill/>
                </a:ln>
                <a:solidFill>
                  <a:srgbClr val="333333"/>
                </a:solidFill>
                <a:effectLst/>
                <a:latin typeface="open sans"/>
              </a:rPr>
              <a:t>Årsräkning  kan också lämnas in via e-tjänsten </a:t>
            </a:r>
            <a:r>
              <a:rPr lang="sv-SE" altLang="sv-SE" sz="1300" b="1" dirty="0">
                <a:solidFill>
                  <a:srgbClr val="333333"/>
                </a:solidFill>
                <a:latin typeface="open sans"/>
              </a:rPr>
              <a:t>Provisum</a:t>
            </a:r>
            <a:r>
              <a:rPr kumimoji="0" lang="sv-SE" altLang="sv-SE" sz="1300" b="1" i="0" u="none" strike="noStrike" cap="none" normalizeH="0" baseline="0" dirty="0">
                <a:ln>
                  <a:noFill/>
                </a:ln>
                <a:solidFill>
                  <a:srgbClr val="333333"/>
                </a:solidFill>
                <a:effectLst/>
                <a:latin typeface="open sans"/>
              </a:rPr>
              <a:t> och att begära uttag från spärrat konto digitalt.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300" b="1" i="0" u="none" strike="noStrike" cap="none" normalizeH="0" baseline="0" dirty="0">
              <a:ln>
                <a:noFill/>
              </a:ln>
              <a:solidFill>
                <a:srgbClr val="333333"/>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000" b="0" i="0" u="none" strike="noStrike" cap="none" normalizeH="0" baseline="0" dirty="0">
                <a:ln>
                  <a:noFill/>
                </a:ln>
                <a:solidFill>
                  <a:srgbClr val="333333"/>
                </a:solidFill>
                <a:effectLst/>
                <a:latin typeface="open sans"/>
              </a:rPr>
              <a:t>Allt du behöver för att kunna använda e-tjänsten </a:t>
            </a:r>
            <a:r>
              <a:rPr lang="sv-SE" altLang="sv-SE" sz="1000" dirty="0" err="1">
                <a:solidFill>
                  <a:srgbClr val="333333"/>
                </a:solidFill>
                <a:latin typeface="open sans"/>
              </a:rPr>
              <a:t>provisum</a:t>
            </a:r>
            <a:r>
              <a:rPr kumimoji="0" lang="sv-SE" altLang="sv-SE" sz="1000" b="0" i="0" u="none" strike="noStrike" cap="none" normalizeH="0" baseline="0" dirty="0">
                <a:ln>
                  <a:noFill/>
                </a:ln>
                <a:solidFill>
                  <a:srgbClr val="333333"/>
                </a:solidFill>
                <a:effectLst/>
                <a:latin typeface="open sans"/>
              </a:rPr>
              <a:t> är att du har tillgång till Internet och ditt bank-ID. Alla dina huvudmän finns redan upplagda i </a:t>
            </a:r>
            <a:r>
              <a:rPr lang="sv-SE" altLang="sv-SE" sz="1000" dirty="0">
                <a:solidFill>
                  <a:srgbClr val="333333"/>
                </a:solidFill>
                <a:latin typeface="open sans"/>
              </a:rPr>
              <a:t>e-tjänsten.</a:t>
            </a:r>
            <a:endParaRPr kumimoji="0" lang="sv-SE" altLang="sv-SE" sz="1000" b="0" i="0" u="none" strike="noStrike" cap="none" normalizeH="0" baseline="0" dirty="0">
              <a:ln>
                <a:noFill/>
              </a:ln>
              <a:solidFill>
                <a:srgbClr val="333333"/>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000" b="0" i="0" u="none" strike="noStrike" cap="none" normalizeH="0" baseline="0" dirty="0">
                <a:ln>
                  <a:noFill/>
                </a:ln>
                <a:solidFill>
                  <a:srgbClr val="333333"/>
                </a:solidFill>
                <a:effectLst/>
                <a:latin typeface="open sans"/>
              </a:rPr>
              <a:t>När du kommer till e-tjänsten ange  </a:t>
            </a:r>
            <a:r>
              <a:rPr kumimoji="0" lang="sv-SE" altLang="sv-SE" sz="1000" b="0" i="0" u="none" strike="noStrike" cap="none" normalizeH="0" baseline="0" dirty="0" err="1">
                <a:ln>
                  <a:noFill/>
                </a:ln>
                <a:solidFill>
                  <a:srgbClr val="333333"/>
                </a:solidFill>
                <a:effectLst/>
                <a:latin typeface="open sans"/>
              </a:rPr>
              <a:t>bankid</a:t>
            </a:r>
            <a:r>
              <a:rPr kumimoji="0" lang="sv-SE" altLang="sv-SE" sz="1000" b="0" i="0" u="none" strike="noStrike" cap="none" normalizeH="0" baseline="0" dirty="0">
                <a:ln>
                  <a:noFill/>
                </a:ln>
                <a:solidFill>
                  <a:srgbClr val="333333"/>
                </a:solidFill>
                <a:effectLst/>
                <a:latin typeface="open sans"/>
              </a:rPr>
              <a:t> tryck logga in och uppge sedan ditt eget personnummer och tryck fortsätt. Öppna ditt mobila </a:t>
            </a:r>
            <a:r>
              <a:rPr kumimoji="0" lang="sv-SE" altLang="sv-SE" sz="1000" b="0" i="0" u="none" strike="noStrike" cap="none" normalizeH="0" baseline="0" dirty="0" err="1">
                <a:ln>
                  <a:noFill/>
                </a:ln>
                <a:solidFill>
                  <a:srgbClr val="333333"/>
                </a:solidFill>
                <a:effectLst/>
                <a:latin typeface="open sans"/>
              </a:rPr>
              <a:t>bankid</a:t>
            </a:r>
            <a:r>
              <a:rPr kumimoji="0" lang="sv-SE" altLang="sv-SE" sz="1000" b="0" i="0" u="none" strike="noStrike" cap="none" normalizeH="0" baseline="0" dirty="0">
                <a:ln>
                  <a:noFill/>
                </a:ln>
                <a:solidFill>
                  <a:srgbClr val="333333"/>
                </a:solidFill>
                <a:effectLst/>
                <a:latin typeface="open sans"/>
              </a:rPr>
              <a:t> i din telefon och ange din personliga kod.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000" b="0" i="0" u="none" strike="noStrike" cap="none" normalizeH="0" baseline="0" dirty="0">
                <a:ln>
                  <a:noFill/>
                </a:ln>
                <a:solidFill>
                  <a:srgbClr val="333333"/>
                </a:solidFill>
                <a:effectLst/>
                <a:latin typeface="open sans"/>
              </a:rPr>
              <a:t>Läs alltid under </a:t>
            </a:r>
            <a:r>
              <a:rPr kumimoji="0" lang="sv-SE" altLang="sv-SE" sz="1000" b="0" i="0" u="sng" strike="noStrike" cap="none" normalizeH="0" baseline="0" dirty="0">
                <a:ln>
                  <a:noFill/>
                </a:ln>
                <a:solidFill>
                  <a:srgbClr val="333333"/>
                </a:solidFill>
                <a:effectLst/>
                <a:latin typeface="open sans"/>
              </a:rPr>
              <a:t>Nyheter </a:t>
            </a:r>
            <a:r>
              <a:rPr kumimoji="0" lang="sv-SE" altLang="sv-SE" sz="1000" b="0" i="0" u="none" strike="noStrike" cap="none" normalizeH="0" baseline="0" dirty="0">
                <a:ln>
                  <a:noFill/>
                </a:ln>
                <a:solidFill>
                  <a:srgbClr val="333333"/>
                </a:solidFill>
                <a:effectLst/>
                <a:latin typeface="open sans"/>
              </a:rPr>
              <a:t>när du loggat in </a:t>
            </a:r>
            <a:r>
              <a:rPr lang="sv-SE" altLang="sv-SE" sz="1000" dirty="0">
                <a:solidFill>
                  <a:srgbClr val="333333"/>
                </a:solidFill>
                <a:latin typeface="open sans"/>
              </a:rPr>
              <a:t>o</a:t>
            </a:r>
            <a:r>
              <a:rPr kumimoji="0" lang="sv-SE" altLang="sv-SE" sz="1000" b="0" i="0" u="none" strike="noStrike" cap="none" normalizeH="0" baseline="0" dirty="0">
                <a:ln>
                  <a:noFill/>
                </a:ln>
                <a:solidFill>
                  <a:srgbClr val="333333"/>
                </a:solidFill>
                <a:effectLst/>
                <a:latin typeface="open sans"/>
              </a:rPr>
              <a:t>ch </a:t>
            </a:r>
            <a:r>
              <a:rPr lang="sv-SE" altLang="sv-SE" sz="1000" dirty="0">
                <a:solidFill>
                  <a:srgbClr val="333333"/>
                </a:solidFill>
                <a:latin typeface="open sans"/>
              </a:rPr>
              <a:t>läs </a:t>
            </a:r>
            <a:r>
              <a:rPr lang="sv-SE" altLang="sv-SE" sz="1000" dirty="0" err="1">
                <a:solidFill>
                  <a:srgbClr val="333333"/>
                </a:solidFill>
                <a:latin typeface="open sans"/>
              </a:rPr>
              <a:t>användar</a:t>
            </a:r>
            <a:r>
              <a:rPr lang="sv-SE" altLang="sv-SE" sz="1000" dirty="0">
                <a:solidFill>
                  <a:srgbClr val="333333"/>
                </a:solidFill>
                <a:latin typeface="open sans"/>
              </a:rPr>
              <a:t> instruktioner</a:t>
            </a:r>
            <a:r>
              <a:rPr kumimoji="0" lang="sv-SE" altLang="sv-SE" sz="1000" b="0" i="0" strike="noStrike" cap="none" normalizeH="0" baseline="0" dirty="0">
                <a:ln>
                  <a:noFill/>
                </a:ln>
                <a:solidFill>
                  <a:srgbClr val="333333"/>
                </a:solidFill>
                <a:effectLst/>
                <a:latin typeface="open sans"/>
              </a:rPr>
              <a:t> nere till vänster i menyn där finns </a:t>
            </a:r>
          </a:p>
          <a:p>
            <a:pPr marL="0" marR="0" lvl="0" indent="0" algn="l" defTabSz="914400" rtl="0" eaLnBrk="0" fontAlgn="base" latinLnBrk="0" hangingPunct="0">
              <a:lnSpc>
                <a:spcPct val="100000"/>
              </a:lnSpc>
              <a:spcBef>
                <a:spcPct val="0"/>
              </a:spcBef>
              <a:spcAft>
                <a:spcPct val="0"/>
              </a:spcAft>
              <a:buClrTx/>
              <a:buSzTx/>
              <a:buFontTx/>
              <a:buNone/>
              <a:tabLst/>
            </a:pPr>
            <a:r>
              <a:rPr lang="sv-SE" altLang="sv-SE" sz="1000" dirty="0">
                <a:solidFill>
                  <a:srgbClr val="333333"/>
                </a:solidFill>
                <a:latin typeface="open sans"/>
              </a:rPr>
              <a:t>Instruktioner </a:t>
            </a:r>
            <a:r>
              <a:rPr kumimoji="0" lang="sv-SE" altLang="sv-SE" sz="1000" b="0" i="0" strike="noStrike" cap="none" normalizeH="0" baseline="0" dirty="0">
                <a:ln>
                  <a:noFill/>
                </a:ln>
                <a:solidFill>
                  <a:srgbClr val="333333"/>
                </a:solidFill>
                <a:effectLst/>
                <a:latin typeface="open sans"/>
              </a:rPr>
              <a:t>hur du använder e- tjänsten</a:t>
            </a:r>
            <a:r>
              <a:rPr kumimoji="0" lang="sv-SE" altLang="sv-SE" sz="1000" b="0" i="0" u="none" strike="noStrike" cap="none" normalizeH="0" baseline="0" dirty="0">
                <a:ln>
                  <a:noFill/>
                </a:ln>
                <a:solidFill>
                  <a:srgbClr val="333333"/>
                </a:solidFill>
                <a:effectLst/>
                <a:latin typeface="open sans"/>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300" b="1" i="0" u="none" strike="noStrike" cap="none" normalizeH="0" baseline="0" dirty="0">
              <a:ln>
                <a:noFill/>
              </a:ln>
              <a:solidFill>
                <a:srgbClr val="333333"/>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300" b="1" i="0" u="none" strike="noStrike" cap="none" normalizeH="0" baseline="0" dirty="0">
                <a:ln>
                  <a:noFill/>
                </a:ln>
                <a:solidFill>
                  <a:srgbClr val="333333"/>
                </a:solidFill>
                <a:effectLst/>
                <a:latin typeface="open sans"/>
              </a:rPr>
              <a:t>Följ länk nedan:</a:t>
            </a:r>
          </a:p>
          <a:p>
            <a:pPr marL="0" marR="0" lvl="0" indent="0" algn="l" defTabSz="914400" rtl="0" eaLnBrk="0" fontAlgn="base" latinLnBrk="0" hangingPunct="0">
              <a:lnSpc>
                <a:spcPct val="100000"/>
              </a:lnSpc>
              <a:spcBef>
                <a:spcPct val="0"/>
              </a:spcBef>
              <a:spcAft>
                <a:spcPct val="0"/>
              </a:spcAft>
              <a:buClrTx/>
              <a:buSzTx/>
              <a:buFontTx/>
              <a:buNone/>
              <a:tabLst/>
            </a:pPr>
            <a:r>
              <a:rPr lang="sv-SE" altLang="sv-SE" sz="1400" dirty="0">
                <a:solidFill>
                  <a:srgbClr val="333333"/>
                </a:solidFill>
                <a:latin typeface="open sans"/>
                <a:hlinkClick r:id="rId3"/>
              </a:rPr>
              <a:t>www.ostersund.se/provisum</a:t>
            </a:r>
            <a:r>
              <a:rPr lang="sv-SE" altLang="sv-SE" sz="1400" dirty="0">
                <a:solidFill>
                  <a:srgbClr val="333333"/>
                </a:solidFill>
                <a:latin typeface="open sans"/>
              </a:rPr>
              <a:t> </a:t>
            </a:r>
            <a:endParaRPr kumimoji="0" lang="sv-SE" altLang="sv-SE" sz="1400" b="0" i="0" u="none" strike="noStrike" cap="none" normalizeH="0" baseline="0" dirty="0">
              <a:ln>
                <a:noFill/>
              </a:ln>
              <a:solidFill>
                <a:srgbClr val="333333"/>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000" b="0" i="0" u="none" strike="noStrike" cap="none" normalizeH="0" baseline="0" dirty="0">
              <a:ln>
                <a:noFill/>
              </a:ln>
              <a:solidFill>
                <a:srgbClr val="333333"/>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600" b="0" i="0" u="sng" strike="noStrike" cap="none" normalizeH="0" baseline="0" dirty="0">
                <a:ln>
                  <a:noFill/>
                </a:ln>
                <a:solidFill>
                  <a:srgbClr val="333333"/>
                </a:solidFill>
                <a:effectLst/>
                <a:latin typeface="open sans"/>
              </a:rPr>
              <a:t> </a:t>
            </a:r>
            <a:r>
              <a:rPr kumimoji="0" lang="sv-SE" altLang="sv-SE" sz="1000" b="0" i="0" u="none" strike="noStrike" cap="none" normalizeH="0" baseline="0" dirty="0">
                <a:ln>
                  <a:noFill/>
                </a:ln>
                <a:solidFill>
                  <a:srgbClr val="333333"/>
                </a:solidFill>
                <a:effectLst/>
                <a:latin typeface="open sans"/>
              </a:rPr>
              <a:t>Om du inte kan lämna in årsräkningen digitalt så använder du blanketten Årsräkning/sluträkning och redogörelseblanketten som finns på vår hemsida under blanketter.</a:t>
            </a:r>
            <a:endParaRPr kumimoji="0" lang="sv-SE" altLang="sv-SE"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sv-SE" altLang="sv-SE" sz="1800" b="0" i="0" u="none" strike="noStrike" cap="none" normalizeH="0" baseline="0" dirty="0">
                <a:ln>
                  <a:noFill/>
                </a:ln>
                <a:solidFill>
                  <a:schemeClr val="tx1"/>
                </a:solidFill>
                <a:effectLst/>
                <a:latin typeface="Arial" panose="020B0604020202020204" pitchFamily="34" charset="0"/>
              </a:rPr>
            </a:br>
            <a:endParaRPr kumimoji="0" lang="sv-SE" altLang="sv-SE" sz="1800" b="0" i="0" u="none" strike="noStrike" cap="none" normalizeH="0" baseline="0" dirty="0">
              <a:ln>
                <a:noFill/>
              </a:ln>
              <a:solidFill>
                <a:schemeClr val="tx1"/>
              </a:solidFill>
              <a:effectLst/>
              <a:latin typeface="Arial" panose="020B0604020202020204" pitchFamily="34" charset="0"/>
            </a:endParaRPr>
          </a:p>
        </p:txBody>
      </p:sp>
      <p:pic>
        <p:nvPicPr>
          <p:cNvPr id="7" name="Picture 2" descr="Logotype för Överförmyndarnämnden Åre, Krokom och Östersund">
            <a:extLst>
              <a:ext uri="{FF2B5EF4-FFF2-40B4-BE49-F238E27FC236}">
                <a16:creationId xmlns:a16="http://schemas.microsoft.com/office/drawing/2014/main" id="{843075DB-88C3-41DC-89D5-5A23F8816AB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13" y="245691"/>
            <a:ext cx="962251" cy="908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79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7" end="17"/>
                                            </p:txEl>
                                          </p:spTgt>
                                        </p:tgtEl>
                                        <p:attrNameLst>
                                          <p:attrName>style.visibility</p:attrName>
                                        </p:attrNameLst>
                                      </p:cBhvr>
                                      <p:to>
                                        <p:strVal val="visible"/>
                                      </p:to>
                                    </p:set>
                                    <p:anim calcmode="lin" valueType="num">
                                      <p:cBhvr additive="base">
                                        <p:cTn id="7"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7" end="1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8" end="18"/>
                                            </p:txEl>
                                          </p:spTgt>
                                        </p:tgtEl>
                                        <p:attrNameLst>
                                          <p:attrName>style.visibility</p:attrName>
                                        </p:attrNameLst>
                                      </p:cBhvr>
                                      <p:to>
                                        <p:strVal val="visible"/>
                                      </p:to>
                                    </p:set>
                                    <p:anim calcmode="lin" valueType="num">
                                      <p:cBhvr additive="base">
                                        <p:cTn id="11"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8" end="18"/>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9" end="19"/>
                                            </p:txEl>
                                          </p:spTgt>
                                        </p:tgtEl>
                                        <p:attrNameLst>
                                          <p:attrName>style.visibility</p:attrName>
                                        </p:attrNameLst>
                                      </p:cBhvr>
                                      <p:to>
                                        <p:strVal val="visible"/>
                                      </p:to>
                                    </p:set>
                                    <p:anim calcmode="lin" valueType="num">
                                      <p:cBhvr additive="base">
                                        <p:cTn id="15"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9" end="1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78C8F4-A3F0-4E22-B5B7-B51AB66D69E0}"/>
              </a:ext>
            </a:extLst>
          </p:cNvPr>
          <p:cNvSpPr>
            <a:spLocks noGrp="1"/>
          </p:cNvSpPr>
          <p:nvPr>
            <p:ph type="title"/>
          </p:nvPr>
        </p:nvSpPr>
        <p:spPr>
          <a:xfrm>
            <a:off x="1547664" y="332656"/>
            <a:ext cx="6552729" cy="1152128"/>
          </a:xfrm>
        </p:spPr>
        <p:txBody>
          <a:bodyPr>
            <a:normAutofit fontScale="90000"/>
          </a:bodyPr>
          <a:lstStyle/>
          <a:p>
            <a:r>
              <a:rPr lang="sv-SE" dirty="0"/>
              <a:t>Nyhet från Försäkringskassan från januari 2022 kan du beställa underlag till din årsredovisning </a:t>
            </a:r>
          </a:p>
        </p:txBody>
      </p:sp>
      <p:sp>
        <p:nvSpPr>
          <p:cNvPr id="3" name="Platshållare för text 2">
            <a:extLst>
              <a:ext uri="{FF2B5EF4-FFF2-40B4-BE49-F238E27FC236}">
                <a16:creationId xmlns:a16="http://schemas.microsoft.com/office/drawing/2014/main" id="{F0700633-E9AA-4297-BE70-392C034051DD}"/>
              </a:ext>
            </a:extLst>
          </p:cNvPr>
          <p:cNvSpPr>
            <a:spLocks noGrp="1"/>
          </p:cNvSpPr>
          <p:nvPr>
            <p:ph type="body" sz="quarter" idx="13"/>
          </p:nvPr>
        </p:nvSpPr>
        <p:spPr>
          <a:xfrm>
            <a:off x="1547664" y="1772816"/>
            <a:ext cx="7344816" cy="4464496"/>
          </a:xfrm>
        </p:spPr>
        <p:txBody>
          <a:bodyPr>
            <a:normAutofit fontScale="70000" lnSpcReduction="20000"/>
          </a:bodyPr>
          <a:lstStyle/>
          <a:p>
            <a:r>
              <a:rPr lang="sv-SE" b="1" dirty="0"/>
              <a:t>Digitala tjänster för ställföreträdare</a:t>
            </a:r>
          </a:p>
          <a:p>
            <a:pPr marL="0" indent="0">
              <a:buNone/>
            </a:pPr>
            <a:endParaRPr lang="sv-SE" dirty="0"/>
          </a:p>
          <a:p>
            <a:r>
              <a:rPr lang="sv-SE" dirty="0"/>
              <a:t>Om du är god man eller förvaltare för en person kan du använda Mina sidor för att ansöka om ersättning för din huvudman. </a:t>
            </a:r>
          </a:p>
          <a:p>
            <a:pPr marL="0" indent="0">
              <a:buNone/>
            </a:pPr>
            <a:endParaRPr lang="sv-SE" dirty="0"/>
          </a:p>
          <a:p>
            <a:r>
              <a:rPr lang="sv-SE" dirty="0"/>
              <a:t>Utifrån din roll som ställföreträdare kan du logga in på Mina sidor och ansöka om ersättning – och från januari också beställa underlag inför årsredovisningen till Överförmyndarnämnden. Du behöver bara en inloggning oavsett om du har en eller flera huvudmän.</a:t>
            </a:r>
          </a:p>
          <a:p>
            <a:endParaRPr lang="sv-SE" dirty="0"/>
          </a:p>
          <a:p>
            <a:r>
              <a:rPr lang="sv-SE" dirty="0"/>
              <a:t>För att använda digitala tjänster går du till Logga in här på webbplatsen. På inloggningssidan väljer du att logga in som ställföreträdare. Du loggar in med ditt personnummer och identifierar dig med ditt bank-id. </a:t>
            </a:r>
          </a:p>
          <a:p>
            <a:endParaRPr lang="sv-SE" dirty="0"/>
          </a:p>
          <a:p>
            <a:r>
              <a:rPr lang="sv-SE" dirty="0"/>
              <a:t>Vi behöver ha </a:t>
            </a:r>
            <a:r>
              <a:rPr lang="sv-SE" u="sng" dirty="0"/>
              <a:t>en kopia av ditt förordnande registrerat hos oss </a:t>
            </a:r>
            <a:r>
              <a:rPr lang="sv-SE" dirty="0"/>
              <a:t>för att du ska få tillgång till tjänsten.</a:t>
            </a:r>
          </a:p>
          <a:p>
            <a:endParaRPr lang="sv-SE" dirty="0"/>
          </a:p>
          <a:p>
            <a:pPr marL="0" indent="0">
              <a:buNone/>
            </a:pPr>
            <a:r>
              <a:rPr lang="sv-SE" b="1" dirty="0"/>
              <a:t>       Beställa underlag inför årsredovisningen </a:t>
            </a:r>
          </a:p>
          <a:p>
            <a:r>
              <a:rPr lang="sv-SE" dirty="0"/>
              <a:t>När du ska redovisa till Överförmyndarnämnden beställer du enkelt underlag från oss via Mina sidor. Du får då en sammanställning av samtliga utbetalningar som vi gjort till din huvudman för föregående år och vilken skatt vi dragit. Sammanställningen skickar vi till den postadress vi har registrerad för dig som ställföreträdare. </a:t>
            </a:r>
          </a:p>
          <a:p>
            <a:endParaRPr lang="sv-SE" dirty="0"/>
          </a:p>
          <a:p>
            <a:endParaRPr lang="sv-SE" dirty="0"/>
          </a:p>
        </p:txBody>
      </p:sp>
    </p:spTree>
    <p:extLst>
      <p:ext uri="{BB962C8B-B14F-4D97-AF65-F5344CB8AC3E}">
        <p14:creationId xmlns:p14="http://schemas.microsoft.com/office/powerpoint/2010/main" val="4161239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B6E0BE-8B10-4E76-AF23-60E7F21FD962}"/>
              </a:ext>
            </a:extLst>
          </p:cNvPr>
          <p:cNvSpPr>
            <a:spLocks noGrp="1"/>
          </p:cNvSpPr>
          <p:nvPr>
            <p:ph type="title"/>
          </p:nvPr>
        </p:nvSpPr>
        <p:spPr>
          <a:xfrm>
            <a:off x="1547664" y="218646"/>
            <a:ext cx="6768752" cy="818257"/>
          </a:xfrm>
        </p:spPr>
        <p:txBody>
          <a:bodyPr>
            <a:normAutofit fontScale="90000"/>
          </a:bodyPr>
          <a:lstStyle/>
          <a:p>
            <a:r>
              <a:rPr lang="sv-SE" dirty="0"/>
              <a:t>Innan du börjar med årsräkningen skriv ut följande blanketter från hemsidan</a:t>
            </a:r>
          </a:p>
        </p:txBody>
      </p:sp>
      <p:sp>
        <p:nvSpPr>
          <p:cNvPr id="3" name="Platshållare för text 2">
            <a:extLst>
              <a:ext uri="{FF2B5EF4-FFF2-40B4-BE49-F238E27FC236}">
                <a16:creationId xmlns:a16="http://schemas.microsoft.com/office/drawing/2014/main" id="{9AE38AB0-FB0E-4CAB-939F-05C8E02D34CB}"/>
              </a:ext>
            </a:extLst>
          </p:cNvPr>
          <p:cNvSpPr>
            <a:spLocks noGrp="1"/>
          </p:cNvSpPr>
          <p:nvPr>
            <p:ph type="body" sz="quarter" idx="13"/>
          </p:nvPr>
        </p:nvSpPr>
        <p:spPr>
          <a:xfrm>
            <a:off x="1331640" y="1340769"/>
            <a:ext cx="7812360" cy="5298586"/>
          </a:xfrm>
        </p:spPr>
        <p:txBody>
          <a:bodyPr>
            <a:normAutofit fontScale="25000" lnSpcReduction="20000"/>
          </a:bodyPr>
          <a:lstStyle/>
          <a:p>
            <a:r>
              <a:rPr lang="sv-SE" sz="7200" dirty="0"/>
              <a:t>Årsräkning/sluträkning</a:t>
            </a:r>
          </a:p>
          <a:p>
            <a:endParaRPr lang="sv-SE" sz="5000" dirty="0"/>
          </a:p>
          <a:p>
            <a:pPr marL="0" indent="0">
              <a:buNone/>
            </a:pPr>
            <a:r>
              <a:rPr lang="sv-SE" sz="5000" dirty="0">
                <a:hlinkClick r:id="rId2"/>
              </a:rPr>
              <a:t>https://eservice.ostersund.se/oversikt/getflowform/395/227</a:t>
            </a:r>
            <a:endParaRPr lang="sv-SE" sz="5000" dirty="0"/>
          </a:p>
          <a:p>
            <a:pPr marL="0" indent="0">
              <a:buNone/>
            </a:pPr>
            <a:endParaRPr lang="sv-SE" sz="5000" dirty="0"/>
          </a:p>
          <a:p>
            <a:r>
              <a:rPr lang="sv-SE" sz="7200" dirty="0"/>
              <a:t>Redogörelseblankett </a:t>
            </a:r>
            <a:r>
              <a:rPr lang="sv-SE" sz="5600" dirty="0"/>
              <a:t> (obligatorisk bilaga)  </a:t>
            </a:r>
          </a:p>
          <a:p>
            <a:pPr marL="0" indent="0">
              <a:buNone/>
            </a:pPr>
            <a:endParaRPr lang="sv-SE" sz="5600" dirty="0"/>
          </a:p>
          <a:p>
            <a:pPr marL="0" indent="0">
              <a:buNone/>
            </a:pPr>
            <a:r>
              <a:rPr lang="sv-SE" sz="5400" dirty="0">
                <a:hlinkClick r:id="rId3"/>
              </a:rPr>
              <a:t>https://eservice.ostersund.se/oversikt/getflowform/790/209</a:t>
            </a:r>
            <a:endParaRPr lang="sv-SE" sz="5400" dirty="0"/>
          </a:p>
          <a:p>
            <a:pPr marL="0" indent="0">
              <a:buNone/>
            </a:pPr>
            <a:endParaRPr lang="sv-SE" sz="5000" dirty="0"/>
          </a:p>
          <a:p>
            <a:pPr marL="0" indent="0">
              <a:buNone/>
            </a:pPr>
            <a:endParaRPr lang="sv-SE" sz="5000" dirty="0"/>
          </a:p>
          <a:p>
            <a:r>
              <a:rPr lang="sv-SE" sz="7200" dirty="0"/>
              <a:t>Hjälpblankett inkomster och utgifter                                 </a:t>
            </a:r>
          </a:p>
          <a:p>
            <a:pPr marL="0" indent="0">
              <a:buNone/>
            </a:pPr>
            <a:r>
              <a:rPr lang="sv-SE" sz="5000" dirty="0"/>
              <a:t>     (egen sammanställning över inkomster och utgifter)</a:t>
            </a:r>
          </a:p>
          <a:p>
            <a:endParaRPr lang="sv-SE" sz="5000" dirty="0"/>
          </a:p>
          <a:p>
            <a:r>
              <a:rPr lang="sv-SE" sz="7200" dirty="0"/>
              <a:t>Anvisning årsräkning</a:t>
            </a:r>
          </a:p>
          <a:p>
            <a:endParaRPr lang="sv-SE" sz="5600" dirty="0"/>
          </a:p>
          <a:p>
            <a:pPr marL="0" indent="0">
              <a:buNone/>
            </a:pPr>
            <a:r>
              <a:rPr lang="sv-SE" sz="5600" dirty="0">
                <a:hlinkClick r:id="rId4"/>
              </a:rPr>
              <a:t>https://eservice.ostersund.se/oversikt/getflowform/395/229</a:t>
            </a:r>
            <a:endParaRPr lang="sv-SE" sz="5600" dirty="0"/>
          </a:p>
          <a:p>
            <a:pPr marL="0" indent="0">
              <a:buNone/>
            </a:pPr>
            <a:endParaRPr lang="sv-SE" sz="5000" dirty="0"/>
          </a:p>
          <a:p>
            <a:r>
              <a:rPr lang="sv-SE" sz="7200" dirty="0"/>
              <a:t>Exempel på ifylld årsräkning </a:t>
            </a:r>
          </a:p>
          <a:p>
            <a:endParaRPr lang="sv-SE" sz="5600" dirty="0"/>
          </a:p>
          <a:p>
            <a:pPr marL="0" indent="0">
              <a:buNone/>
            </a:pPr>
            <a:r>
              <a:rPr lang="sv-SE" sz="5600" dirty="0">
                <a:hlinkClick r:id="rId5"/>
              </a:rPr>
              <a:t>https://eservice.ostersund.se/oversikt/getflowform/395/231</a:t>
            </a:r>
            <a:endParaRPr lang="sv-SE" sz="5600" dirty="0"/>
          </a:p>
          <a:p>
            <a:pPr marL="0" indent="0">
              <a:buNone/>
            </a:pPr>
            <a:endParaRPr lang="sv-SE" sz="5600" dirty="0"/>
          </a:p>
          <a:p>
            <a:pPr marL="0" indent="0">
              <a:buNone/>
            </a:pPr>
            <a:r>
              <a:rPr lang="sv-SE" sz="4000" dirty="0"/>
              <a:t>Blanketter för årsräkning/sluträkning, redogörelseblankett och andra blanketter finns att skriva ut via Östersunds kommuns hemsida </a:t>
            </a:r>
            <a:r>
              <a:rPr lang="sv-SE" sz="4500" dirty="0"/>
              <a:t>Vill du fylla i blanketterna direkt på datorn går det utmärkt, de ligger på vår hemsida se hänvisning nedan. </a:t>
            </a:r>
            <a:endParaRPr lang="sv-SE" sz="4500" dirty="0">
              <a:solidFill>
                <a:srgbClr val="00B0F0"/>
              </a:solidFill>
            </a:endParaRPr>
          </a:p>
          <a:p>
            <a:pPr marL="0" indent="0">
              <a:buNone/>
            </a:pPr>
            <a:r>
              <a:rPr lang="sv-SE" sz="4500" dirty="0"/>
              <a:t> </a:t>
            </a:r>
            <a:endParaRPr lang="sv-SE" sz="3600" dirty="0"/>
          </a:p>
          <a:p>
            <a:pPr marL="0" indent="0">
              <a:buNone/>
            </a:pPr>
            <a:r>
              <a:rPr lang="sv-SE" sz="4800" dirty="0">
                <a:solidFill>
                  <a:srgbClr val="003399"/>
                </a:solidFill>
                <a:hlinkClick r:id="rId6"/>
              </a:rPr>
              <a:t>www.ostersund.se/overformyndaren</a:t>
            </a:r>
            <a:r>
              <a:rPr lang="sv-SE" sz="4800" dirty="0">
                <a:solidFill>
                  <a:srgbClr val="003399"/>
                </a:solidFill>
              </a:rPr>
              <a:t>  -blanketter</a:t>
            </a:r>
          </a:p>
          <a:p>
            <a:endParaRPr lang="sv-SE" dirty="0"/>
          </a:p>
          <a:p>
            <a:endParaRPr lang="sv-SE" dirty="0"/>
          </a:p>
        </p:txBody>
      </p:sp>
      <p:pic>
        <p:nvPicPr>
          <p:cNvPr id="5" name="Bild 4" descr="Laptop">
            <a:extLst>
              <a:ext uri="{FF2B5EF4-FFF2-40B4-BE49-F238E27FC236}">
                <a16:creationId xmlns:a16="http://schemas.microsoft.com/office/drawing/2014/main" id="{248E5BD5-0E4A-4116-9F8A-33C108B9569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96336" y="4653136"/>
            <a:ext cx="914400" cy="914400"/>
          </a:xfrm>
          <a:prstGeom prst="rect">
            <a:avLst/>
          </a:prstGeom>
        </p:spPr>
      </p:pic>
      <p:pic>
        <p:nvPicPr>
          <p:cNvPr id="6" name="Picture 2" descr="Logotype för Överförmyndarnämnden Åre, Krokom och Östersund">
            <a:extLst>
              <a:ext uri="{FF2B5EF4-FFF2-40B4-BE49-F238E27FC236}">
                <a16:creationId xmlns:a16="http://schemas.microsoft.com/office/drawing/2014/main" id="{AB23720B-5D70-48E9-8DC1-9F13B2D5E18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713" y="245691"/>
            <a:ext cx="962251" cy="908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51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20" end="20"/>
                                            </p:txEl>
                                          </p:spTgt>
                                        </p:tgtEl>
                                        <p:attrNameLst>
                                          <p:attrName>style.visibility</p:attrName>
                                        </p:attrNameLst>
                                      </p:cBhvr>
                                      <p:to>
                                        <p:strVal val="visible"/>
                                      </p:to>
                                    </p:set>
                                    <p:anim calcmode="lin" valueType="num">
                                      <p:cBhvr additive="base">
                                        <p:cTn id="47" dur="500" fill="hold"/>
                                        <p:tgtEl>
                                          <p:spTgt spid="3">
                                            <p:txEl>
                                              <p:pRg st="20" end="2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20" end="2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21" end="21"/>
                                            </p:txEl>
                                          </p:spTgt>
                                        </p:tgtEl>
                                        <p:attrNameLst>
                                          <p:attrName>style.visibility</p:attrName>
                                        </p:attrNameLst>
                                      </p:cBhvr>
                                      <p:to>
                                        <p:strVal val="visible"/>
                                      </p:to>
                                    </p:set>
                                    <p:anim calcmode="lin" valueType="num">
                                      <p:cBhvr additive="base">
                                        <p:cTn id="53" dur="500" fill="hold"/>
                                        <p:tgtEl>
                                          <p:spTgt spid="3">
                                            <p:txEl>
                                              <p:pRg st="21" end="2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21" end="21"/>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22" end="22"/>
                                            </p:txEl>
                                          </p:spTgt>
                                        </p:tgtEl>
                                        <p:attrNameLst>
                                          <p:attrName>style.visibility</p:attrName>
                                        </p:attrNameLst>
                                      </p:cBhvr>
                                      <p:to>
                                        <p:strVal val="visible"/>
                                      </p:to>
                                    </p:set>
                                    <p:anim calcmode="lin" valueType="num">
                                      <p:cBhvr additive="base">
                                        <p:cTn id="59" dur="500" fill="hold"/>
                                        <p:tgtEl>
                                          <p:spTgt spid="3">
                                            <p:txEl>
                                              <p:pRg st="22" end="2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22" end="22"/>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1000"/>
                                        <p:tgtEl>
                                          <p:spTgt spid="5"/>
                                        </p:tgtEl>
                                      </p:cBhvr>
                                    </p:animEffect>
                                    <p:anim calcmode="lin" valueType="num">
                                      <p:cBhvr>
                                        <p:cTn id="66" dur="1000" fill="hold"/>
                                        <p:tgtEl>
                                          <p:spTgt spid="5"/>
                                        </p:tgtEl>
                                        <p:attrNameLst>
                                          <p:attrName>ppt_x</p:attrName>
                                        </p:attrNameLst>
                                      </p:cBhvr>
                                      <p:tavLst>
                                        <p:tav tm="0">
                                          <p:val>
                                            <p:strVal val="#ppt_x"/>
                                          </p:val>
                                        </p:tav>
                                        <p:tav tm="100000">
                                          <p:val>
                                            <p:strVal val="#ppt_x"/>
                                          </p:val>
                                        </p:tav>
                                      </p:tavLst>
                                    </p:anim>
                                    <p:anim calcmode="lin" valueType="num">
                                      <p:cBhvr>
                                        <p:cTn id="6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F24510-5BCA-49C2-A753-FDC4114DDC0C}"/>
              </a:ext>
            </a:extLst>
          </p:cNvPr>
          <p:cNvSpPr>
            <a:spLocks noGrp="1"/>
          </p:cNvSpPr>
          <p:nvPr>
            <p:ph type="title"/>
          </p:nvPr>
        </p:nvSpPr>
        <p:spPr/>
        <p:txBody>
          <a:bodyPr/>
          <a:lstStyle/>
          <a:p>
            <a:r>
              <a:rPr lang="sv-SE" dirty="0"/>
              <a:t>Vem betalar arvodet</a:t>
            </a:r>
          </a:p>
        </p:txBody>
      </p:sp>
      <p:sp>
        <p:nvSpPr>
          <p:cNvPr id="3" name="Platshållare för text 2">
            <a:extLst>
              <a:ext uri="{FF2B5EF4-FFF2-40B4-BE49-F238E27FC236}">
                <a16:creationId xmlns:a16="http://schemas.microsoft.com/office/drawing/2014/main" id="{20007A8C-12AD-4D87-A355-D67818933C27}"/>
              </a:ext>
            </a:extLst>
          </p:cNvPr>
          <p:cNvSpPr>
            <a:spLocks noGrp="1"/>
          </p:cNvSpPr>
          <p:nvPr>
            <p:ph type="body" sz="quarter" idx="13"/>
          </p:nvPr>
        </p:nvSpPr>
        <p:spPr>
          <a:xfrm>
            <a:off x="1547664" y="1772816"/>
            <a:ext cx="7488832" cy="5085184"/>
          </a:xfrm>
        </p:spPr>
        <p:txBody>
          <a:bodyPr>
            <a:normAutofit fontScale="70000" lnSpcReduction="20000"/>
          </a:bodyPr>
          <a:lstStyle/>
          <a:p>
            <a:pPr marL="0" indent="0">
              <a:spcAft>
                <a:spcPts val="1200"/>
              </a:spcAft>
              <a:buNone/>
            </a:pPr>
            <a:r>
              <a:rPr lang="sv-SE" altLang="sv-SE" dirty="0">
                <a:cs typeface="Arial" charset="0"/>
              </a:rPr>
              <a:t>Huvudregeln är att huvudmannen betalar arvodet om</a:t>
            </a:r>
          </a:p>
          <a:p>
            <a:pPr>
              <a:spcAft>
                <a:spcPts val="1200"/>
              </a:spcAft>
            </a:pPr>
            <a:r>
              <a:rPr lang="sv-SE" altLang="sv-SE" dirty="0">
                <a:cs typeface="Arial" charset="0"/>
              </a:rPr>
              <a:t>Skattepliktig inkomst överstiger 2,65 gånger prisbasbeloppet = 127 995 kr eller att</a:t>
            </a:r>
          </a:p>
          <a:p>
            <a:r>
              <a:rPr lang="sv-SE" altLang="sv-SE" dirty="0">
                <a:cs typeface="Arial" charset="0"/>
              </a:rPr>
              <a:t>Tillgångarna överstiger 2 gånger prisbasbeloppet = </a:t>
            </a:r>
          </a:p>
          <a:p>
            <a:pPr marL="0" indent="0">
              <a:buNone/>
            </a:pPr>
            <a:r>
              <a:rPr lang="sv-SE" altLang="sv-SE" dirty="0">
                <a:cs typeface="Arial" charset="0"/>
              </a:rPr>
              <a:t>        96 000 kr </a:t>
            </a:r>
          </a:p>
          <a:p>
            <a:pPr marL="0" indent="0">
              <a:buNone/>
            </a:pPr>
            <a:endParaRPr lang="sv-SE" altLang="sv-SE" dirty="0">
              <a:cs typeface="Arial" charset="0"/>
            </a:endParaRPr>
          </a:p>
          <a:p>
            <a:r>
              <a:rPr lang="sv-SE" altLang="sv-SE" dirty="0">
                <a:cs typeface="Arial" charset="0"/>
              </a:rPr>
              <a:t>Ansök alltid om merkostnadsersättning för huvudmannen från Försäkringskassan arvodet till god man är underlag för att söka merkostnadsersättning.</a:t>
            </a:r>
          </a:p>
          <a:p>
            <a:endParaRPr lang="sv-SE" altLang="sv-SE" dirty="0">
              <a:cs typeface="Arial" charset="0"/>
            </a:endParaRPr>
          </a:p>
          <a:p>
            <a:r>
              <a:rPr lang="sv-SE" altLang="sv-SE" dirty="0">
                <a:cs typeface="Arial" charset="0"/>
              </a:rPr>
              <a:t>Håll koll på ändrande inkomstförhållanden vilket kan påverka rätten till bostadsbidrag och möjlighet till nedsättning av omsorgsavgifter </a:t>
            </a:r>
            <a:r>
              <a:rPr lang="sv-SE" altLang="sv-SE" dirty="0" err="1">
                <a:cs typeface="Arial" charset="0"/>
              </a:rPr>
              <a:t>pga</a:t>
            </a:r>
            <a:r>
              <a:rPr lang="sv-SE" altLang="sv-SE" dirty="0">
                <a:cs typeface="Arial" charset="0"/>
              </a:rPr>
              <a:t> att huvudmannen står för arvodet</a:t>
            </a:r>
          </a:p>
          <a:p>
            <a:endParaRPr lang="sv-SE" altLang="sv-SE" dirty="0">
              <a:cs typeface="Arial" charset="0"/>
            </a:endParaRPr>
          </a:p>
          <a:p>
            <a:r>
              <a:rPr lang="sv-SE" altLang="sv-SE" b="1" dirty="0">
                <a:cs typeface="Arial" charset="0"/>
              </a:rPr>
              <a:t>Skatt och sociala avgifter</a:t>
            </a:r>
          </a:p>
          <a:p>
            <a:endParaRPr lang="sv-SE" dirty="0"/>
          </a:p>
          <a:p>
            <a:r>
              <a:rPr lang="sv-SE" dirty="0"/>
              <a:t>Nedan en länk till ifyllt exempel hur du redovisar arvode när det är er huvudman som ska betala arvodet, dvs att ni som god man som redovisar in preliminärt skatteavdrag och sociala avgifter till skatteverket på en förenklad arbetsgivardeklaration (blankett nr SKV 4805 hos skatteverket</a:t>
            </a:r>
          </a:p>
          <a:p>
            <a:endParaRPr lang="sv-SE" dirty="0">
              <a:hlinkClick r:id="rId2"/>
            </a:endParaRPr>
          </a:p>
          <a:p>
            <a:r>
              <a:rPr lang="sv-SE" dirty="0">
                <a:hlinkClick r:id="rId2"/>
              </a:rPr>
              <a:t>https://eservice.ostersund.se/oversikt/getflowform/395/332</a:t>
            </a:r>
            <a:endParaRPr lang="sv-SE" dirty="0"/>
          </a:p>
          <a:p>
            <a:endParaRPr lang="sv-SE" dirty="0"/>
          </a:p>
          <a:p>
            <a:endParaRPr lang="sv-SE" dirty="0"/>
          </a:p>
          <a:p>
            <a:endParaRPr lang="sv-SE" dirty="0"/>
          </a:p>
          <a:p>
            <a:pPr marL="0" indent="0">
              <a:buNone/>
            </a:pPr>
            <a:endParaRPr lang="sv-SE" dirty="0"/>
          </a:p>
          <a:p>
            <a:endParaRPr lang="sv-SE" dirty="0"/>
          </a:p>
          <a:p>
            <a:endParaRPr lang="sv-SE" dirty="0"/>
          </a:p>
        </p:txBody>
      </p:sp>
    </p:spTree>
    <p:extLst>
      <p:ext uri="{BB962C8B-B14F-4D97-AF65-F5344CB8AC3E}">
        <p14:creationId xmlns:p14="http://schemas.microsoft.com/office/powerpoint/2010/main" val="3444999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6475B4-7953-4087-A76A-A8C96924522C}"/>
              </a:ext>
            </a:extLst>
          </p:cNvPr>
          <p:cNvSpPr>
            <a:spLocks noGrp="1"/>
          </p:cNvSpPr>
          <p:nvPr>
            <p:ph type="title"/>
          </p:nvPr>
        </p:nvSpPr>
        <p:spPr>
          <a:xfrm>
            <a:off x="1547664" y="404664"/>
            <a:ext cx="6912768" cy="818257"/>
          </a:xfrm>
        </p:spPr>
        <p:txBody>
          <a:bodyPr>
            <a:normAutofit fontScale="90000"/>
          </a:bodyPr>
          <a:lstStyle/>
          <a:p>
            <a:r>
              <a:rPr lang="sv-SE" dirty="0"/>
              <a:t>Viktiga underlag att ta fram innan du börjar</a:t>
            </a:r>
          </a:p>
        </p:txBody>
      </p:sp>
      <p:sp>
        <p:nvSpPr>
          <p:cNvPr id="3" name="Platshållare för text 2">
            <a:extLst>
              <a:ext uri="{FF2B5EF4-FFF2-40B4-BE49-F238E27FC236}">
                <a16:creationId xmlns:a16="http://schemas.microsoft.com/office/drawing/2014/main" id="{5EC37AC6-6580-4B64-A602-CBF4F1DA21C2}"/>
              </a:ext>
            </a:extLst>
          </p:cNvPr>
          <p:cNvSpPr>
            <a:spLocks noGrp="1"/>
          </p:cNvSpPr>
          <p:nvPr>
            <p:ph type="body" sz="quarter" idx="13"/>
          </p:nvPr>
        </p:nvSpPr>
        <p:spPr>
          <a:xfrm>
            <a:off x="1547664" y="1484784"/>
            <a:ext cx="6768751" cy="4392488"/>
          </a:xfrm>
        </p:spPr>
        <p:txBody>
          <a:bodyPr>
            <a:normAutofit fontScale="32500" lnSpcReduction="20000"/>
          </a:bodyPr>
          <a:lstStyle/>
          <a:p>
            <a:pPr marL="457200" indent="-457200">
              <a:buFont typeface="+mj-lt"/>
              <a:buAutoNum type="arabicPeriod"/>
            </a:pPr>
            <a:r>
              <a:rPr lang="sv-SE" sz="6200" b="1" dirty="0"/>
              <a:t>Årsbesked </a:t>
            </a:r>
            <a:r>
              <a:rPr lang="sv-SE" sz="6200" dirty="0"/>
              <a:t>för samtliga konton och banker både ospärrade och överförmyndarspärrade. Gäller även för ICA, COOP, OK osv</a:t>
            </a:r>
          </a:p>
          <a:p>
            <a:pPr marL="457200" indent="-457200">
              <a:buFont typeface="+mj-lt"/>
              <a:buAutoNum type="arabicPeriod"/>
            </a:pPr>
            <a:r>
              <a:rPr lang="sv-SE" sz="6200" b="1" dirty="0"/>
              <a:t>Årsbesked</a:t>
            </a:r>
            <a:r>
              <a:rPr lang="sv-SE" sz="6200" dirty="0"/>
              <a:t> för fonder o värdepapper </a:t>
            </a:r>
          </a:p>
          <a:p>
            <a:pPr marL="457200" indent="-457200">
              <a:buFont typeface="+mj-lt"/>
              <a:buAutoNum type="arabicPeriod"/>
            </a:pPr>
            <a:r>
              <a:rPr lang="sv-SE" sz="6200" b="1" dirty="0"/>
              <a:t>Besked om utbetalning </a:t>
            </a:r>
            <a:r>
              <a:rPr lang="sv-SE" sz="6200" dirty="0"/>
              <a:t>F-kassa eller P-myndigheten  av utbetalningsbeskedet kan du utläsa den månadsvisa utbetalningen per månad </a:t>
            </a:r>
            <a:r>
              <a:rPr lang="sv-SE" sz="6200" i="1" u="sng" dirty="0"/>
              <a:t>bruttoinkomst</a:t>
            </a:r>
            <a:r>
              <a:rPr lang="sv-SE" sz="6200" i="1" dirty="0"/>
              <a:t> </a:t>
            </a:r>
            <a:r>
              <a:rPr lang="sv-SE" sz="6200" i="1" u="sng" dirty="0"/>
              <a:t>före skatt</a:t>
            </a:r>
            <a:r>
              <a:rPr lang="sv-SE" sz="6200" dirty="0"/>
              <a:t>, </a:t>
            </a:r>
            <a:r>
              <a:rPr lang="sv-SE" sz="6200" i="1" dirty="0"/>
              <a:t>skattebelopp </a:t>
            </a:r>
            <a:r>
              <a:rPr lang="sv-SE" sz="6200" dirty="0"/>
              <a:t>och </a:t>
            </a:r>
            <a:r>
              <a:rPr lang="sv-SE" sz="6200" i="1" dirty="0"/>
              <a:t>bostadsbidrag</a:t>
            </a:r>
            <a:r>
              <a:rPr lang="sv-SE" sz="6200" dirty="0"/>
              <a:t>. Samt övriga inkomstuppgifter från tex AMF, KPA osv </a:t>
            </a:r>
          </a:p>
          <a:p>
            <a:pPr marL="457200" indent="-457200">
              <a:buFont typeface="+mj-lt"/>
              <a:buAutoNum type="arabicPeriod"/>
            </a:pPr>
            <a:r>
              <a:rPr lang="sv-SE" sz="6200" b="1" dirty="0"/>
              <a:t>Kontoutdrag</a:t>
            </a:r>
            <a:r>
              <a:rPr lang="sv-SE" sz="6200" dirty="0"/>
              <a:t> för hela perioden samtliga konton och banker.</a:t>
            </a:r>
          </a:p>
          <a:p>
            <a:pPr marL="457200" indent="-457200">
              <a:buFont typeface="+mj-lt"/>
              <a:buAutoNum type="arabicPeriod"/>
            </a:pPr>
            <a:r>
              <a:rPr lang="sv-SE" sz="6200" b="1" dirty="0"/>
              <a:t>Ränte- och kapitalbesked</a:t>
            </a:r>
            <a:r>
              <a:rPr lang="sv-SE" sz="6200" dirty="0"/>
              <a:t> vid sluträkning (del av år)</a:t>
            </a:r>
            <a:endParaRPr lang="sv-SE" sz="5000" dirty="0"/>
          </a:p>
          <a:p>
            <a:pPr marL="457200" indent="-457200">
              <a:buFont typeface="+mj-lt"/>
              <a:buAutoNum type="arabicPeriod"/>
            </a:pPr>
            <a:endParaRPr lang="sv-SE" dirty="0"/>
          </a:p>
          <a:p>
            <a:pPr marL="457200" indent="-457200">
              <a:buFont typeface="+mj-lt"/>
              <a:buAutoNum type="arabicPeriod"/>
            </a:pPr>
            <a:endParaRPr lang="sv-SE" dirty="0"/>
          </a:p>
          <a:p>
            <a:pPr marL="0" indent="0">
              <a:buNone/>
            </a:pPr>
            <a:r>
              <a:rPr lang="sv-SE" sz="6200" u="sng" dirty="0"/>
              <a:t>Underlagen ovan är obligatoriska att bifoga din årsräkning </a:t>
            </a:r>
          </a:p>
        </p:txBody>
      </p:sp>
      <p:pic>
        <p:nvPicPr>
          <p:cNvPr id="4" name="Picture 2" descr="Logotype för Överförmyndarnämnden Åre, Krokom och Östersund">
            <a:extLst>
              <a:ext uri="{FF2B5EF4-FFF2-40B4-BE49-F238E27FC236}">
                <a16:creationId xmlns:a16="http://schemas.microsoft.com/office/drawing/2014/main" id="{D41BB6FA-12B8-4FBE-BFE8-94A293D1FAC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13" y="245691"/>
            <a:ext cx="962251" cy="908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01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248CFC-09C9-4688-A9C1-3BB4F6F836AC}"/>
              </a:ext>
            </a:extLst>
          </p:cNvPr>
          <p:cNvSpPr>
            <a:spLocks noGrp="1"/>
          </p:cNvSpPr>
          <p:nvPr>
            <p:ph type="title"/>
          </p:nvPr>
        </p:nvSpPr>
        <p:spPr>
          <a:xfrm>
            <a:off x="1560490" y="73576"/>
            <a:ext cx="6552729" cy="792089"/>
          </a:xfrm>
        </p:spPr>
        <p:txBody>
          <a:bodyPr/>
          <a:lstStyle/>
          <a:p>
            <a:r>
              <a:rPr lang="sv-SE" dirty="0"/>
              <a:t>Årsbesked bank, aktiedepå, Ica </a:t>
            </a:r>
            <a:r>
              <a:rPr lang="sv-SE" dirty="0" err="1"/>
              <a:t>mfl</a:t>
            </a:r>
            <a:endParaRPr lang="sv-SE" dirty="0"/>
          </a:p>
        </p:txBody>
      </p:sp>
      <p:sp>
        <p:nvSpPr>
          <p:cNvPr id="3" name="Platshållare för text 2">
            <a:extLst>
              <a:ext uri="{FF2B5EF4-FFF2-40B4-BE49-F238E27FC236}">
                <a16:creationId xmlns:a16="http://schemas.microsoft.com/office/drawing/2014/main" id="{4DCADEFF-B342-4C3E-AB96-E9F0C24AD2C9}"/>
              </a:ext>
            </a:extLst>
          </p:cNvPr>
          <p:cNvSpPr>
            <a:spLocks noGrp="1"/>
          </p:cNvSpPr>
          <p:nvPr>
            <p:ph type="body" sz="quarter" idx="13"/>
          </p:nvPr>
        </p:nvSpPr>
        <p:spPr>
          <a:xfrm>
            <a:off x="1560491" y="5177186"/>
            <a:ext cx="6552728" cy="1786096"/>
          </a:xfrm>
        </p:spPr>
        <p:txBody>
          <a:bodyPr>
            <a:normAutofit fontScale="92500"/>
          </a:bodyPr>
          <a:lstStyle/>
          <a:p>
            <a:r>
              <a:rPr lang="sv-SE" dirty="0"/>
              <a:t>ÖC = Överförmyndarspärrat konto </a:t>
            </a:r>
          </a:p>
          <a:p>
            <a:r>
              <a:rPr lang="sv-SE" b="1" dirty="0"/>
              <a:t>Endast ett konto får vara ospärrat </a:t>
            </a:r>
            <a:r>
              <a:rPr lang="sv-SE" dirty="0"/>
              <a:t>(</a:t>
            </a:r>
            <a:r>
              <a:rPr lang="sv-SE" dirty="0" err="1"/>
              <a:t>Godmans</a:t>
            </a:r>
            <a:r>
              <a:rPr lang="sv-SE" dirty="0"/>
              <a:t> konto)</a:t>
            </a:r>
          </a:p>
          <a:p>
            <a:r>
              <a:rPr lang="sv-SE" u="sng" dirty="0"/>
              <a:t>Alltid utgå från Årsbesked bank vid årets början och slut.</a:t>
            </a:r>
            <a:r>
              <a:rPr lang="sv-SE" dirty="0"/>
              <a:t> Kontoutdragen kan visa andra belopp runt </a:t>
            </a:r>
            <a:r>
              <a:rPr lang="sv-SE" dirty="0" err="1"/>
              <a:t>årskiftet</a:t>
            </a:r>
            <a:r>
              <a:rPr lang="sv-SE" dirty="0"/>
              <a:t>.</a:t>
            </a:r>
          </a:p>
        </p:txBody>
      </p:sp>
      <p:pic>
        <p:nvPicPr>
          <p:cNvPr id="5" name="Bildobjekt 4">
            <a:extLst>
              <a:ext uri="{FF2B5EF4-FFF2-40B4-BE49-F238E27FC236}">
                <a16:creationId xmlns:a16="http://schemas.microsoft.com/office/drawing/2014/main" id="{F2FBE0F1-7CF3-4F3A-BD49-F86B5D721D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0760" y="546356"/>
            <a:ext cx="7596336" cy="3542497"/>
          </a:xfrm>
          <a:prstGeom prst="rect">
            <a:avLst/>
          </a:prstGeom>
        </p:spPr>
      </p:pic>
      <p:pic>
        <p:nvPicPr>
          <p:cNvPr id="7" name="Bildobjekt 6">
            <a:extLst>
              <a:ext uri="{FF2B5EF4-FFF2-40B4-BE49-F238E27FC236}">
                <a16:creationId xmlns:a16="http://schemas.microsoft.com/office/drawing/2014/main" id="{53DB161C-CBCC-4204-903C-429285354D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517" y="4226978"/>
            <a:ext cx="7416824" cy="950208"/>
          </a:xfrm>
          <a:prstGeom prst="rect">
            <a:avLst/>
          </a:prstGeom>
        </p:spPr>
      </p:pic>
      <p:cxnSp>
        <p:nvCxnSpPr>
          <p:cNvPr id="9" name="Rak koppling 8">
            <a:extLst>
              <a:ext uri="{FF2B5EF4-FFF2-40B4-BE49-F238E27FC236}">
                <a16:creationId xmlns:a16="http://schemas.microsoft.com/office/drawing/2014/main" id="{6F0316ED-A324-4AD3-A5D2-07EDB9E50737}"/>
              </a:ext>
            </a:extLst>
          </p:cNvPr>
          <p:cNvCxnSpPr>
            <a:cxnSpLocks/>
          </p:cNvCxnSpPr>
          <p:nvPr/>
        </p:nvCxnSpPr>
        <p:spPr>
          <a:xfrm>
            <a:off x="5076056" y="5013176"/>
            <a:ext cx="1512168"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2" descr="Logotype för Överförmyndarnämnden Åre, Krokom och Östersund">
            <a:extLst>
              <a:ext uri="{FF2B5EF4-FFF2-40B4-BE49-F238E27FC236}">
                <a16:creationId xmlns:a16="http://schemas.microsoft.com/office/drawing/2014/main" id="{14DCB59B-628B-407A-84D5-05B74F2695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13" y="245691"/>
            <a:ext cx="962251" cy="908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24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5E6F5F-61CC-458B-B34D-2DE471198A73}"/>
              </a:ext>
            </a:extLst>
          </p:cNvPr>
          <p:cNvSpPr>
            <a:spLocks noGrp="1"/>
          </p:cNvSpPr>
          <p:nvPr>
            <p:ph type="title"/>
          </p:nvPr>
        </p:nvSpPr>
        <p:spPr>
          <a:xfrm>
            <a:off x="1547664" y="248019"/>
            <a:ext cx="6552729" cy="732709"/>
          </a:xfrm>
        </p:spPr>
        <p:txBody>
          <a:bodyPr>
            <a:normAutofit fontScale="90000"/>
          </a:bodyPr>
          <a:lstStyle/>
          <a:p>
            <a:r>
              <a:rPr lang="sv-SE" dirty="0"/>
              <a:t>Besked om utbetalning P-myndigheten</a:t>
            </a:r>
          </a:p>
        </p:txBody>
      </p:sp>
      <p:sp>
        <p:nvSpPr>
          <p:cNvPr id="3" name="Platshållare för text 2">
            <a:extLst>
              <a:ext uri="{FF2B5EF4-FFF2-40B4-BE49-F238E27FC236}">
                <a16:creationId xmlns:a16="http://schemas.microsoft.com/office/drawing/2014/main" id="{1E953F7E-D33E-4FCD-AF62-1E6C6AC35534}"/>
              </a:ext>
            </a:extLst>
          </p:cNvPr>
          <p:cNvSpPr>
            <a:spLocks noGrp="1"/>
          </p:cNvSpPr>
          <p:nvPr>
            <p:ph type="body" sz="quarter" idx="13"/>
          </p:nvPr>
        </p:nvSpPr>
        <p:spPr>
          <a:xfrm>
            <a:off x="1547664" y="5178356"/>
            <a:ext cx="6840759" cy="1635020"/>
          </a:xfrm>
        </p:spPr>
        <p:txBody>
          <a:bodyPr>
            <a:normAutofit/>
          </a:bodyPr>
          <a:lstStyle/>
          <a:p>
            <a:r>
              <a:rPr lang="sv-SE" dirty="0"/>
              <a:t>Bruttoinkomst före skatteavdrag 12 801 kr (skattepliktig)</a:t>
            </a:r>
          </a:p>
          <a:p>
            <a:r>
              <a:rPr lang="sv-SE" dirty="0"/>
              <a:t>Skatt 2 542 kr</a:t>
            </a:r>
          </a:p>
          <a:p>
            <a:r>
              <a:rPr lang="sv-SE" dirty="0"/>
              <a:t>Bostadstillägg 1 284 kr (skattefri inkomst)</a:t>
            </a:r>
          </a:p>
          <a:p>
            <a:r>
              <a:rPr lang="sv-SE" dirty="0"/>
              <a:t>Insättning på bankkonto 11 543 kr</a:t>
            </a:r>
          </a:p>
        </p:txBody>
      </p:sp>
      <p:pic>
        <p:nvPicPr>
          <p:cNvPr id="5" name="Bildobjekt 4">
            <a:extLst>
              <a:ext uri="{FF2B5EF4-FFF2-40B4-BE49-F238E27FC236}">
                <a16:creationId xmlns:a16="http://schemas.microsoft.com/office/drawing/2014/main" id="{C2ECC70B-14A2-44B8-8947-35F982F08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815553"/>
            <a:ext cx="7058744" cy="4362802"/>
          </a:xfrm>
          <a:prstGeom prst="rect">
            <a:avLst/>
          </a:prstGeom>
        </p:spPr>
      </p:pic>
      <p:cxnSp>
        <p:nvCxnSpPr>
          <p:cNvPr id="11" name="Rak pilkoppling 10">
            <a:extLst>
              <a:ext uri="{FF2B5EF4-FFF2-40B4-BE49-F238E27FC236}">
                <a16:creationId xmlns:a16="http://schemas.microsoft.com/office/drawing/2014/main" id="{3A189AA9-12BD-489F-B6A2-77B0A8AB9088}"/>
              </a:ext>
            </a:extLst>
          </p:cNvPr>
          <p:cNvCxnSpPr/>
          <p:nvPr/>
        </p:nvCxnSpPr>
        <p:spPr>
          <a:xfrm flipV="1">
            <a:off x="6012160" y="5085184"/>
            <a:ext cx="1728192" cy="1224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Rak pilkoppling 12">
            <a:extLst>
              <a:ext uri="{FF2B5EF4-FFF2-40B4-BE49-F238E27FC236}">
                <a16:creationId xmlns:a16="http://schemas.microsoft.com/office/drawing/2014/main" id="{8D9AFD8C-BA61-4FE7-B420-B7848FB18C55}"/>
              </a:ext>
            </a:extLst>
          </p:cNvPr>
          <p:cNvCxnSpPr>
            <a:cxnSpLocks/>
          </p:cNvCxnSpPr>
          <p:nvPr/>
        </p:nvCxnSpPr>
        <p:spPr>
          <a:xfrm flipV="1">
            <a:off x="5342886" y="3789040"/>
            <a:ext cx="1965418" cy="1440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Picture 2" descr="Logotype för Överförmyndarnämnden Åre, Krokom och Östersund">
            <a:extLst>
              <a:ext uri="{FF2B5EF4-FFF2-40B4-BE49-F238E27FC236}">
                <a16:creationId xmlns:a16="http://schemas.microsoft.com/office/drawing/2014/main" id="{8C5F9178-F7BE-4DA5-A5FA-C8CF513293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13" y="245691"/>
            <a:ext cx="962251" cy="908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01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C35F7F-AFDD-4B3D-8D7C-79817F3AFB9F}"/>
              </a:ext>
            </a:extLst>
          </p:cNvPr>
          <p:cNvSpPr>
            <a:spLocks noGrp="1"/>
          </p:cNvSpPr>
          <p:nvPr>
            <p:ph type="title"/>
          </p:nvPr>
        </p:nvSpPr>
        <p:spPr>
          <a:xfrm>
            <a:off x="1547664" y="260649"/>
            <a:ext cx="6552729" cy="720079"/>
          </a:xfrm>
        </p:spPr>
        <p:txBody>
          <a:bodyPr>
            <a:normAutofit fontScale="90000"/>
          </a:bodyPr>
          <a:lstStyle/>
          <a:p>
            <a:r>
              <a:rPr lang="sv-SE" dirty="0"/>
              <a:t>Kontrolluppgift pensionsmyndigheten</a:t>
            </a:r>
          </a:p>
        </p:txBody>
      </p:sp>
      <p:sp>
        <p:nvSpPr>
          <p:cNvPr id="3" name="Platshållare för text 2">
            <a:extLst>
              <a:ext uri="{FF2B5EF4-FFF2-40B4-BE49-F238E27FC236}">
                <a16:creationId xmlns:a16="http://schemas.microsoft.com/office/drawing/2014/main" id="{0C661B0D-A425-4D5F-AFF0-9D9257235FF6}"/>
              </a:ext>
            </a:extLst>
          </p:cNvPr>
          <p:cNvSpPr>
            <a:spLocks noGrp="1"/>
          </p:cNvSpPr>
          <p:nvPr>
            <p:ph type="body" sz="quarter" idx="13"/>
          </p:nvPr>
        </p:nvSpPr>
        <p:spPr>
          <a:xfrm>
            <a:off x="1547665" y="5877271"/>
            <a:ext cx="6552728" cy="792089"/>
          </a:xfrm>
        </p:spPr>
        <p:txBody>
          <a:bodyPr/>
          <a:lstStyle/>
          <a:p>
            <a:r>
              <a:rPr lang="sv-SE" dirty="0"/>
              <a:t>OBS Bostadstillägg kommer inte med på kontrolluppgiften är inte skattepliktig inkomst</a:t>
            </a:r>
          </a:p>
        </p:txBody>
      </p:sp>
      <p:pic>
        <p:nvPicPr>
          <p:cNvPr id="5" name="Bildobjekt 4">
            <a:extLst>
              <a:ext uri="{FF2B5EF4-FFF2-40B4-BE49-F238E27FC236}">
                <a16:creationId xmlns:a16="http://schemas.microsoft.com/office/drawing/2014/main" id="{B5B07281-95E8-4891-B1E2-B720D0A711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0000">
            <a:off x="1486501" y="692696"/>
            <a:ext cx="7632848" cy="5063842"/>
          </a:xfrm>
          <a:prstGeom prst="rect">
            <a:avLst/>
          </a:prstGeom>
        </p:spPr>
      </p:pic>
      <p:pic>
        <p:nvPicPr>
          <p:cNvPr id="6" name="Picture 2" descr="Logotype för Överförmyndarnämnden Åre, Krokom och Östersund">
            <a:extLst>
              <a:ext uri="{FF2B5EF4-FFF2-40B4-BE49-F238E27FC236}">
                <a16:creationId xmlns:a16="http://schemas.microsoft.com/office/drawing/2014/main" id="{55CD71D0-9C06-4B61-9BEE-38941CC40F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13" y="245691"/>
            <a:ext cx="962251" cy="908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39503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_stående_bård" id="{38D2550B-C76F-4EC8-8D04-4D6E5BB53CDF}" vid="{D4D1AFF7-1549-4421-BF78-39559E11800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Presentation_stående_bård</Template>
  <TotalTime>2322</TotalTime>
  <Words>2248</Words>
  <Application>Microsoft Office PowerPoint</Application>
  <PresentationFormat>Bildspel på skärmen (4:3)</PresentationFormat>
  <Paragraphs>276</Paragraphs>
  <Slides>21</Slides>
  <Notes>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21</vt:i4>
      </vt:variant>
    </vt:vector>
  </HeadingPairs>
  <TitlesOfParts>
    <vt:vector size="26" baseType="lpstr">
      <vt:lpstr>Arial</vt:lpstr>
      <vt:lpstr>Calibri</vt:lpstr>
      <vt:lpstr>open sans</vt:lpstr>
      <vt:lpstr>Times New Roman</vt:lpstr>
      <vt:lpstr>Office-tema</vt:lpstr>
      <vt:lpstr>PowerPoint-presentation</vt:lpstr>
      <vt:lpstr>Välkommen till introduktionsutbildning om hur du upprättar en Årsräkning</vt:lpstr>
      <vt:lpstr>Nyhet från Försäkringskassan från januari 2022 kan du beställa underlag till din årsredovisning </vt:lpstr>
      <vt:lpstr>Innan du börjar med årsräkningen skriv ut följande blanketter från hemsidan</vt:lpstr>
      <vt:lpstr>Vem betalar arvodet</vt:lpstr>
      <vt:lpstr>Viktiga underlag att ta fram innan du börjar</vt:lpstr>
      <vt:lpstr>Årsbesked bank, aktiedepå, Ica mfl</vt:lpstr>
      <vt:lpstr>Besked om utbetalning P-myndigheten</vt:lpstr>
      <vt:lpstr>Kontrolluppgift pensionsmyndigheten</vt:lpstr>
      <vt:lpstr>Viktiga begrepp att ha koll på  </vt:lpstr>
      <vt:lpstr>Årsräkning sidan 1 </vt:lpstr>
      <vt:lpstr>Årsräkning sid 2 tillgångar</vt:lpstr>
      <vt:lpstr>Årsräkning sid 2 inkomster</vt:lpstr>
      <vt:lpstr>Hjälpblankett inkomster se hemsidan</vt:lpstr>
      <vt:lpstr>Årsräkning sid 3 utgifter</vt:lpstr>
      <vt:lpstr>Hjälpblankett utgifter</vt:lpstr>
      <vt:lpstr>Årsräkning sid 3 tillgångar</vt:lpstr>
      <vt:lpstr>Årsräkning sid 4 skulder</vt:lpstr>
      <vt:lpstr>Vad ska bifogas din årsräkning</vt:lpstr>
      <vt:lpstr>Vanliga felkällor och enkla tips</vt:lpstr>
      <vt:lpstr>Tack för att ni kom och lyssnade !</vt:lpstr>
    </vt:vector>
  </TitlesOfParts>
  <Company>Östersunds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Kenneth Nilsson</dc:creator>
  <cp:lastModifiedBy>Kenneth Nilsson</cp:lastModifiedBy>
  <cp:revision>241</cp:revision>
  <dcterms:created xsi:type="dcterms:W3CDTF">2018-12-05T09:24:23Z</dcterms:created>
  <dcterms:modified xsi:type="dcterms:W3CDTF">2022-12-13T14:59:23Z</dcterms:modified>
</cp:coreProperties>
</file>